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68" r:id="rId2"/>
  </p:sldMasterIdLst>
  <p:notesMasterIdLst>
    <p:notesMasterId r:id="rId32"/>
  </p:notesMasterIdLst>
  <p:sldIdLst>
    <p:sldId id="256" r:id="rId3"/>
    <p:sldId id="271" r:id="rId4"/>
    <p:sldId id="273" r:id="rId5"/>
    <p:sldId id="296" r:id="rId6"/>
    <p:sldId id="272" r:id="rId7"/>
    <p:sldId id="275" r:id="rId8"/>
    <p:sldId id="276" r:id="rId9"/>
    <p:sldId id="274" r:id="rId10"/>
    <p:sldId id="277" r:id="rId11"/>
    <p:sldId id="278" r:id="rId12"/>
    <p:sldId id="279" r:id="rId13"/>
    <p:sldId id="258" r:id="rId14"/>
    <p:sldId id="289" r:id="rId15"/>
    <p:sldId id="290" r:id="rId16"/>
    <p:sldId id="292" r:id="rId17"/>
    <p:sldId id="291" r:id="rId18"/>
    <p:sldId id="293" r:id="rId19"/>
    <p:sldId id="260" r:id="rId20"/>
    <p:sldId id="294" r:id="rId21"/>
    <p:sldId id="261" r:id="rId22"/>
    <p:sldId id="270" r:id="rId23"/>
    <p:sldId id="262" r:id="rId24"/>
    <p:sldId id="263" r:id="rId25"/>
    <p:sldId id="264" r:id="rId26"/>
    <p:sldId id="265" r:id="rId27"/>
    <p:sldId id="266" r:id="rId28"/>
    <p:sldId id="268" r:id="rId29"/>
    <p:sldId id="267" r:id="rId30"/>
    <p:sldId id="295" r:id="rId3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8" autoAdjust="0"/>
    <p:restoredTop sz="96028" autoAdjust="0"/>
  </p:normalViewPr>
  <p:slideViewPr>
    <p:cSldViewPr snapToGrid="0">
      <p:cViewPr varScale="1">
        <p:scale>
          <a:sx n="154" d="100"/>
          <a:sy n="154" d="100"/>
        </p:scale>
        <p:origin x="2176" y="108"/>
      </p:cViewPr>
      <p:guideLst/>
    </p:cSldViewPr>
  </p:slideViewPr>
  <p:notesTextViewPr>
    <p:cViewPr>
      <p:scale>
        <a:sx n="1" d="1"/>
        <a:sy n="1" d="1"/>
      </p:scale>
      <p:origin x="0" y="0"/>
    </p:cViewPr>
  </p:notesTextViewPr>
  <p:notesViewPr>
    <p:cSldViewPr snapToGrid="0">
      <p:cViewPr varScale="1">
        <p:scale>
          <a:sx n="157" d="100"/>
          <a:sy n="157" d="100"/>
        </p:scale>
        <p:origin x="5784" y="9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78EE46-22FE-4172-8456-9EECD9C1ECF1}" type="datetimeFigureOut">
              <a:rPr lang="fr-FR" smtClean="0"/>
              <a:t>08/10/2024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B5F47-4B90-4E6C-9FDD-A2A1FF52DE25}" type="slidenum">
              <a:rPr lang="fr-FR" smtClean="0"/>
              <a:t>‹N°›</a:t>
            </a:fld>
            <a:endParaRPr lang="fr-FR"/>
          </a:p>
        </p:txBody>
      </p:sp>
    </p:spTree>
    <p:extLst>
      <p:ext uri="{BB962C8B-B14F-4D97-AF65-F5344CB8AC3E}">
        <p14:creationId xmlns:p14="http://schemas.microsoft.com/office/powerpoint/2010/main" val="1011271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1. Estimating the number of defects remaining in software systems, using the estimation algorithm (</a:t>
            </a:r>
            <a:r>
              <a:rPr lang="en-US" b="1" dirty="0"/>
              <a:t>Estimation</a:t>
            </a:r>
            <a:r>
              <a:rPr lang="en-US" dirty="0"/>
              <a:t>) </a:t>
            </a:r>
          </a:p>
          <a:p>
            <a:r>
              <a:rPr lang="en-US" dirty="0"/>
              <a:t>2. Discovering defect associations using the association rule algorithm (</a:t>
            </a:r>
            <a:r>
              <a:rPr lang="en-US" b="1" dirty="0"/>
              <a:t>Association</a:t>
            </a:r>
            <a:r>
              <a:rPr lang="en-US" dirty="0"/>
              <a:t>) </a:t>
            </a:r>
          </a:p>
          <a:p>
            <a:r>
              <a:rPr lang="en-US" dirty="0"/>
              <a:t>3. Classifying the defect-proneness of software modules typically into two classes namely defect-prone and not defect-prone using the classification algorithm (</a:t>
            </a:r>
            <a:r>
              <a:rPr lang="en-US" b="1" dirty="0"/>
              <a:t>Classification</a:t>
            </a:r>
            <a:r>
              <a:rPr lang="en-US" dirty="0"/>
              <a:t>) </a:t>
            </a:r>
          </a:p>
          <a:p>
            <a:r>
              <a:rPr lang="en-US" dirty="0"/>
              <a:t>4. Clustering the software defect based on object using the clustering algorithm (</a:t>
            </a:r>
            <a:r>
              <a:rPr lang="en-US" b="1" dirty="0"/>
              <a:t>Clustering</a:t>
            </a:r>
            <a:r>
              <a:rPr lang="en-US" dirty="0"/>
              <a:t>) </a:t>
            </a:r>
          </a:p>
          <a:p>
            <a:r>
              <a:rPr lang="en-US" dirty="0"/>
              <a:t>5. Analyzing and pre-processing the software defect datasets (</a:t>
            </a:r>
            <a:r>
              <a:rPr lang="en-US" b="1" dirty="0"/>
              <a:t>Dataset Analysis</a:t>
            </a:r>
            <a:r>
              <a:rPr lang="en-US" dirty="0"/>
              <a:t>) </a:t>
            </a:r>
          </a:p>
          <a:p>
            <a:endParaRPr lang="fr-FR" dirty="0"/>
          </a:p>
        </p:txBody>
      </p:sp>
      <p:sp>
        <p:nvSpPr>
          <p:cNvPr id="4" name="Espace réservé du numéro de diapositive 3"/>
          <p:cNvSpPr>
            <a:spLocks noGrp="1"/>
          </p:cNvSpPr>
          <p:nvPr>
            <p:ph type="sldNum" sz="quarter" idx="5"/>
          </p:nvPr>
        </p:nvSpPr>
        <p:spPr/>
        <p:txBody>
          <a:bodyPr/>
          <a:lstStyle/>
          <a:p>
            <a:fld id="{831B5F47-4B90-4E6C-9FDD-A2A1FF52DE25}" type="slidenum">
              <a:rPr lang="fr-FR" smtClean="0"/>
              <a:t>8</a:t>
            </a:fld>
            <a:endParaRPr lang="fr-FR"/>
          </a:p>
        </p:txBody>
      </p:sp>
    </p:spTree>
    <p:extLst>
      <p:ext uri="{BB962C8B-B14F-4D97-AF65-F5344CB8AC3E}">
        <p14:creationId xmlns:p14="http://schemas.microsoft.com/office/powerpoint/2010/main" val="2034723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831B5F47-4B90-4E6C-9FDD-A2A1FF52DE25}" type="slidenum">
              <a:rPr lang="fr-FR" smtClean="0"/>
              <a:t>12</a:t>
            </a:fld>
            <a:endParaRPr lang="fr-FR"/>
          </a:p>
        </p:txBody>
      </p:sp>
    </p:spTree>
    <p:extLst>
      <p:ext uri="{BB962C8B-B14F-4D97-AF65-F5344CB8AC3E}">
        <p14:creationId xmlns:p14="http://schemas.microsoft.com/office/powerpoint/2010/main" val="48862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2FEC637-CA77-41D6-8A97-92817802412F}"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306179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ABCA210-D743-4B34-B9EC-373E5245F574}"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313464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09167322-80DA-4469-9304-56A7C8C04CCC}"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89555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76FA6D50-77BF-4851-9445-3ACDA815A1FD}"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922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EDE1D73-A770-4191-A59E-BDD013258FAA}"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052397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F313A0A9-89AE-4FF0-8488-A62A0E970A7F}"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87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466427E-3920-4E20-B517-6C56FD28F4B4}" type="datetime1">
              <a:rPr lang="fr-FR" smtClean="0"/>
              <a:t>08/10/2024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486286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22960" y="2582334"/>
            <a:ext cx="3703320" cy="32867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63440" y="2582334"/>
            <a:ext cx="3703320" cy="32867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66E1CAB-855D-47BA-A9A2-EB7F6B76F751}" type="datetime1">
              <a:rPr lang="fr-FR" smtClean="0"/>
              <a:t>08/10/2024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480473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81FB528-3A8A-4F95-BD42-F4CF19A40F86}" type="datetime1">
              <a:rPr lang="fr-FR" smtClean="0"/>
              <a:t>08/10/2024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856908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2A19ABF-4DD6-4F6A-BC3B-A7F83AC47BE9}" type="datetime1">
              <a:rPr lang="fr-FR" smtClean="0"/>
              <a:t>08/10/2024</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841841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8A43EE9-6EA0-447D-909A-F65AD06FC3E0}" type="datetime1">
              <a:rPr lang="fr-FR" smtClean="0"/>
              <a:t>08/10/2024</a:t>
            </a:fld>
            <a:endParaRPr lang="fr-F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9C236E5-1115-4C36-9592-683278B36E51}" type="slidenum">
              <a:rPr lang="fr-FR" smtClean="0"/>
              <a:t>‹N°›</a:t>
            </a:fld>
            <a:endParaRPr lang="fr-FR"/>
          </a:p>
        </p:txBody>
      </p:sp>
    </p:spTree>
    <p:extLst>
      <p:ext uri="{BB962C8B-B14F-4D97-AF65-F5344CB8AC3E}">
        <p14:creationId xmlns:p14="http://schemas.microsoft.com/office/powerpoint/2010/main" val="50038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AA2D12-C618-4B00-BD77-B2C8381B7626}"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3576564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A107DAE-EC32-4FF5-8CFF-F8D3DC78ECF5}" type="datetime1">
              <a:rPr lang="fr-FR" smtClean="0"/>
              <a:t>08/10/2024</a:t>
            </a:fld>
            <a:endParaRPr lang="fr-F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3571384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25AFB08-0B1B-46F6-B307-E0D9B48619CA}"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3651945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3F68CE5-74CA-4A93-9D3A-167C9E33124D}"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658968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13"/>
          <p:cNvSpPr>
            <a:spLocks noGrp="1"/>
          </p:cNvSpPr>
          <p:nvPr>
            <p:ph sz="quarter" idx="13"/>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4"/>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Date Placeholder 19"/>
          <p:cNvSpPr>
            <a:spLocks noGrp="1"/>
          </p:cNvSpPr>
          <p:nvPr>
            <p:ph type="dt" sz="half" idx="15"/>
          </p:nvPr>
        </p:nvSpPr>
        <p:spPr/>
        <p:txBody>
          <a:bodyPr/>
          <a:lstStyle/>
          <a:p>
            <a:fld id="{2952B170-BBE8-4C8C-9C72-2461E43A3043}" type="datetime1">
              <a:rPr lang="lt-LT" smtClean="0"/>
              <a:t>2024-10-08</a:t>
            </a:fld>
            <a:endParaRPr lang="lt-LT"/>
          </a:p>
        </p:txBody>
      </p:sp>
      <p:sp>
        <p:nvSpPr>
          <p:cNvPr id="21" name="Slide Number Placeholder 20"/>
          <p:cNvSpPr>
            <a:spLocks noGrp="1"/>
          </p:cNvSpPr>
          <p:nvPr>
            <p:ph type="sldNum" sz="quarter" idx="16"/>
          </p:nvPr>
        </p:nvSpPr>
        <p:spPr/>
        <p:txBody>
          <a:bodyPr/>
          <a:lstStyle/>
          <a:p>
            <a:fld id="{3902552E-4230-4AB5-A815-3322910D93E3}" type="slidenum">
              <a:rPr lang="lt-LT" smtClean="0"/>
              <a:t>‹N°›</a:t>
            </a:fld>
            <a:endParaRPr lang="lt-LT"/>
          </a:p>
        </p:txBody>
      </p:sp>
      <p:sp>
        <p:nvSpPr>
          <p:cNvPr id="22" name="Footer Placeholder 21"/>
          <p:cNvSpPr>
            <a:spLocks noGrp="1"/>
          </p:cNvSpPr>
          <p:nvPr>
            <p:ph type="ftr" sz="quarter" idx="17"/>
          </p:nvPr>
        </p:nvSpPr>
        <p:spPr/>
        <p:txBody>
          <a:bodyPr/>
          <a:lstStyle/>
          <a:p>
            <a:endParaRPr lang="lt-LT"/>
          </a:p>
        </p:txBody>
      </p:sp>
    </p:spTree>
    <p:extLst>
      <p:ext uri="{BB962C8B-B14F-4D97-AF65-F5344CB8AC3E}">
        <p14:creationId xmlns:p14="http://schemas.microsoft.com/office/powerpoint/2010/main" val="4036483158"/>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fr-FR"/>
              <a:t>Modifiez le style du titre</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56CA474E-FA38-4449-A51B-31E036D7DAC1}" type="datetime1">
              <a:rPr lang="fr-FR" smtClean="0"/>
              <a:t>08/10/2024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121386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11121943-784F-4505-A8FE-56AA04412EA3}" type="datetime1">
              <a:rPr lang="fr-FR" smtClean="0"/>
              <a:t>08/10/2024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60054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4" name="Content Placeholder 3"/>
          <p:cNvSpPr>
            <a:spLocks noGrp="1"/>
          </p:cNvSpPr>
          <p:nvPr>
            <p:ph sz="half" idx="2"/>
          </p:nvPr>
        </p:nvSpPr>
        <p:spPr>
          <a:xfrm>
            <a:off x="633845" y="2507551"/>
            <a:ext cx="3867150" cy="3680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Modifiez les styles du texte du masque</a:t>
            </a:r>
          </a:p>
        </p:txBody>
      </p:sp>
      <p:sp>
        <p:nvSpPr>
          <p:cNvPr id="6" name="Content Placeholder 5"/>
          <p:cNvSpPr>
            <a:spLocks noGrp="1"/>
          </p:cNvSpPr>
          <p:nvPr>
            <p:ph sz="quarter" idx="4"/>
          </p:nvPr>
        </p:nvSpPr>
        <p:spPr>
          <a:xfrm>
            <a:off x="4629150" y="2507551"/>
            <a:ext cx="3886201" cy="3680525"/>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D94F983A-45DE-4111-BC9C-AEC7780ECDF6}" type="datetime1">
              <a:rPr lang="fr-FR" smtClean="0"/>
              <a:t>08/10/2024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9C236E5-1115-4C36-9592-683278B36E51}"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903362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4DBAD6-E9AA-4B79-ADA2-8E89C9D3CA42}" type="datetime1">
              <a:rPr lang="fr-FR" smtClean="0"/>
              <a:t>08/10/2024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9C236E5-1115-4C36-9592-683278B36E51}" type="slidenum">
              <a:rPr lang="fr-FR" smtClean="0"/>
              <a:t>‹N°›</a:t>
            </a:fld>
            <a:endParaRPr lang="fr-FR"/>
          </a:p>
        </p:txBody>
      </p:sp>
      <p:sp>
        <p:nvSpPr>
          <p:cNvPr id="6" name="Title 5"/>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425074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5368B3-FAB9-4A12-B22B-73AFE4BDD614}" type="datetime1">
              <a:rPr lang="fr-FR" smtClean="0"/>
              <a:t>08/10/2024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268968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fr-FR"/>
              <a:t>Modifiez le style du titre</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Modifiez les styles du texte du masque</a:t>
            </a:r>
          </a:p>
        </p:txBody>
      </p:sp>
      <p:sp>
        <p:nvSpPr>
          <p:cNvPr id="5" name="Date Placeholder 4"/>
          <p:cNvSpPr>
            <a:spLocks noGrp="1"/>
          </p:cNvSpPr>
          <p:nvPr>
            <p:ph type="dt" sz="half" idx="10"/>
          </p:nvPr>
        </p:nvSpPr>
        <p:spPr/>
        <p:txBody>
          <a:bodyPr/>
          <a:lstStyle/>
          <a:p>
            <a:fld id="{C91DF09E-50A0-4B15-90B5-BA5FA03DE047}" type="datetime1">
              <a:rPr lang="fr-FR" smtClean="0"/>
              <a:t>08/10/2024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2757580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fr-FR"/>
              <a:t>Modifiez le style du titre</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Modifiez les styles du texte du masque</a:t>
            </a:r>
          </a:p>
        </p:txBody>
      </p:sp>
      <p:sp>
        <p:nvSpPr>
          <p:cNvPr id="5" name="Date Placeholder 4"/>
          <p:cNvSpPr>
            <a:spLocks noGrp="1"/>
          </p:cNvSpPr>
          <p:nvPr>
            <p:ph type="dt" sz="half" idx="10"/>
          </p:nvPr>
        </p:nvSpPr>
        <p:spPr/>
        <p:txBody>
          <a:bodyPr/>
          <a:lstStyle/>
          <a:p>
            <a:fld id="{6112AFB1-6CDD-4A0A-AF1A-79AD7DE2DE89}" type="datetime1">
              <a:rPr lang="fr-FR" smtClean="0"/>
              <a:t>08/10/2024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9C236E5-1115-4C36-9592-683278B36E51}" type="slidenum">
              <a:rPr lang="fr-FR" smtClean="0"/>
              <a:t>‹N°›</a:t>
            </a:fld>
            <a:endParaRPr lang="fr-FR"/>
          </a:p>
        </p:txBody>
      </p:sp>
    </p:spTree>
    <p:extLst>
      <p:ext uri="{BB962C8B-B14F-4D97-AF65-F5344CB8AC3E}">
        <p14:creationId xmlns:p14="http://schemas.microsoft.com/office/powerpoint/2010/main" val="241413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5EA8814E-DE87-4A35-A493-87C241677ED4}" type="datetime1">
              <a:rPr lang="fr-FR" smtClean="0"/>
              <a:t>08/10/2024</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fr-FR"/>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9C236E5-1115-4C36-9592-683278B36E51}" type="slidenum">
              <a:rPr lang="fr-FR" smtClean="0"/>
              <a:t>‹N°›</a:t>
            </a:fld>
            <a:endParaRPr lang="fr-FR"/>
          </a:p>
        </p:txBody>
      </p:sp>
    </p:spTree>
    <p:extLst>
      <p:ext uri="{BB962C8B-B14F-4D97-AF65-F5344CB8AC3E}">
        <p14:creationId xmlns:p14="http://schemas.microsoft.com/office/powerpoint/2010/main" val="70777653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EA8814E-DE87-4A35-A493-87C241677ED4}" type="datetime1">
              <a:rPr lang="fr-FR" smtClean="0"/>
              <a:t>08/10/2024</a:t>
            </a:fld>
            <a:endParaRPr lang="fr-F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9C236E5-1115-4C36-9592-683278B36E51}" type="slidenum">
              <a:rPr lang="fr-FR" smtClean="0"/>
              <a:t>‹N°›</a:t>
            </a:fld>
            <a:endParaRPr lang="fr-F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91112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Autofit/>
          </a:bodyPr>
          <a:lstStyle/>
          <a:p>
            <a:r>
              <a:rPr lang="en-GB" sz="5400" dirty="0"/>
              <a:t>R&amp;D Testing</a:t>
            </a:r>
            <a:endParaRPr lang="en-GB" sz="3600" dirty="0"/>
          </a:p>
        </p:txBody>
      </p:sp>
      <p:sp>
        <p:nvSpPr>
          <p:cNvPr id="3" name="Sous-titre 2"/>
          <p:cNvSpPr>
            <a:spLocks noGrp="1"/>
          </p:cNvSpPr>
          <p:nvPr>
            <p:ph type="subTitle" idx="1"/>
          </p:nvPr>
        </p:nvSpPr>
        <p:spPr>
          <a:xfrm>
            <a:off x="825038" y="5213555"/>
            <a:ext cx="7543800" cy="385066"/>
          </a:xfrm>
        </p:spPr>
        <p:txBody>
          <a:bodyPr>
            <a:normAutofit fontScale="92500" lnSpcReduction="10000"/>
          </a:bodyPr>
          <a:lstStyle/>
          <a:p>
            <a:pPr algn="r"/>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1</a:t>
            </a:fld>
            <a:endParaRPr lang="fr-FR"/>
          </a:p>
        </p:txBody>
      </p:sp>
    </p:spTree>
    <p:extLst>
      <p:ext uri="{BB962C8B-B14F-4D97-AF65-F5344CB8AC3E}">
        <p14:creationId xmlns:p14="http://schemas.microsoft.com/office/powerpoint/2010/main" val="3881736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491331-8BC1-4447-BEE9-95EF3226D5DB}"/>
              </a:ext>
            </a:extLst>
          </p:cNvPr>
          <p:cNvSpPr>
            <a:spLocks noGrp="1"/>
          </p:cNvSpPr>
          <p:nvPr>
            <p:ph type="title"/>
          </p:nvPr>
        </p:nvSpPr>
        <p:spPr/>
        <p:txBody>
          <a:bodyPr/>
          <a:lstStyle/>
          <a:p>
            <a:r>
              <a:rPr lang="fr-FR" dirty="0"/>
              <a:t>Model </a:t>
            </a:r>
            <a:r>
              <a:rPr lang="fr-FR" dirty="0" err="1"/>
              <a:t>Based</a:t>
            </a:r>
            <a:r>
              <a:rPr lang="fr-FR" dirty="0"/>
              <a:t> </a:t>
            </a:r>
            <a:r>
              <a:rPr lang="fr-FR" dirty="0" err="1"/>
              <a:t>Testing</a:t>
            </a:r>
            <a:endParaRPr lang="fr-FR" dirty="0"/>
          </a:p>
        </p:txBody>
      </p:sp>
      <p:pic>
        <p:nvPicPr>
          <p:cNvPr id="7" name="Ddd-3-1">
            <a:hlinkClick r:id="" action="ppaction://media"/>
            <a:extLst>
              <a:ext uri="{FF2B5EF4-FFF2-40B4-BE49-F238E27FC236}">
                <a16:creationId xmlns:a16="http://schemas.microsoft.com/office/drawing/2014/main" id="{84E86A10-5FAF-4DDA-A6C8-82B1CD5BD8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6363" y="1846263"/>
            <a:ext cx="6435725" cy="4022725"/>
          </a:xfrm>
        </p:spPr>
      </p:pic>
      <p:sp>
        <p:nvSpPr>
          <p:cNvPr id="5" name="Espace réservé du numéro de diapositive 4">
            <a:extLst>
              <a:ext uri="{FF2B5EF4-FFF2-40B4-BE49-F238E27FC236}">
                <a16:creationId xmlns:a16="http://schemas.microsoft.com/office/drawing/2014/main" id="{D0127BE4-11F7-4FBE-A164-D102F40A2FB6}"/>
              </a:ext>
            </a:extLst>
          </p:cNvPr>
          <p:cNvSpPr>
            <a:spLocks noGrp="1"/>
          </p:cNvSpPr>
          <p:nvPr>
            <p:ph type="sldNum" sz="quarter" idx="12"/>
          </p:nvPr>
        </p:nvSpPr>
        <p:spPr/>
        <p:txBody>
          <a:bodyPr/>
          <a:lstStyle/>
          <a:p>
            <a:fld id="{09C236E5-1115-4C36-9592-683278B36E51}" type="slidenum">
              <a:rPr lang="fr-FR" smtClean="0"/>
              <a:t>10</a:t>
            </a:fld>
            <a:endParaRPr lang="fr-FR"/>
          </a:p>
        </p:txBody>
      </p:sp>
    </p:spTree>
    <p:extLst>
      <p:ext uri="{BB962C8B-B14F-4D97-AF65-F5344CB8AC3E}">
        <p14:creationId xmlns:p14="http://schemas.microsoft.com/office/powerpoint/2010/main" val="46119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42A6E4-7A5D-4AD4-BDDC-42876DAA18F0}"/>
              </a:ext>
            </a:extLst>
          </p:cNvPr>
          <p:cNvSpPr>
            <a:spLocks noGrp="1"/>
          </p:cNvSpPr>
          <p:nvPr>
            <p:ph type="title"/>
          </p:nvPr>
        </p:nvSpPr>
        <p:spPr/>
        <p:txBody>
          <a:bodyPr/>
          <a:lstStyle/>
          <a:p>
            <a:r>
              <a:rPr lang="fr-FR" dirty="0"/>
              <a:t>GUI </a:t>
            </a:r>
            <a:r>
              <a:rPr lang="fr-FR" dirty="0" err="1"/>
              <a:t>Testing</a:t>
            </a:r>
            <a:endParaRPr lang="fr-FR" dirty="0"/>
          </a:p>
        </p:txBody>
      </p:sp>
      <p:sp>
        <p:nvSpPr>
          <p:cNvPr id="3" name="Espace réservé du contenu 2">
            <a:extLst>
              <a:ext uri="{FF2B5EF4-FFF2-40B4-BE49-F238E27FC236}">
                <a16:creationId xmlns:a16="http://schemas.microsoft.com/office/drawing/2014/main" id="{399BBF88-5C48-4993-B7C7-920070ABEF76}"/>
              </a:ext>
            </a:extLst>
          </p:cNvPr>
          <p:cNvSpPr>
            <a:spLocks noGrp="1"/>
          </p:cNvSpPr>
          <p:nvPr>
            <p:ph idx="1"/>
          </p:nvPr>
        </p:nvSpPr>
        <p:spPr>
          <a:xfrm>
            <a:off x="822960" y="1845734"/>
            <a:ext cx="3620704" cy="4023360"/>
          </a:xfrm>
        </p:spPr>
        <p:txBody>
          <a:bodyPr/>
          <a:lstStyle/>
          <a:p>
            <a:r>
              <a:rPr lang="en-GB" dirty="0"/>
              <a:t>Have you ever looked at the app at thought: something does not look right here….</a:t>
            </a:r>
          </a:p>
          <a:p>
            <a:r>
              <a:rPr lang="en-GB" dirty="0"/>
              <a:t>Were you able to objectively describe what’s wrong and how should it be?</a:t>
            </a:r>
          </a:p>
          <a:p>
            <a:endParaRPr lang="fr-FR" dirty="0"/>
          </a:p>
        </p:txBody>
      </p:sp>
      <p:sp>
        <p:nvSpPr>
          <p:cNvPr id="4" name="Espace réservé du numéro de diapositive 3">
            <a:extLst>
              <a:ext uri="{FF2B5EF4-FFF2-40B4-BE49-F238E27FC236}">
                <a16:creationId xmlns:a16="http://schemas.microsoft.com/office/drawing/2014/main" id="{83797FD1-D4D3-468E-91EF-36CA33E50335}"/>
              </a:ext>
            </a:extLst>
          </p:cNvPr>
          <p:cNvSpPr>
            <a:spLocks noGrp="1"/>
          </p:cNvSpPr>
          <p:nvPr>
            <p:ph type="sldNum" sz="quarter" idx="12"/>
          </p:nvPr>
        </p:nvSpPr>
        <p:spPr/>
        <p:txBody>
          <a:bodyPr/>
          <a:lstStyle/>
          <a:p>
            <a:fld id="{09C236E5-1115-4C36-9592-683278B36E51}" type="slidenum">
              <a:rPr lang="fr-FR" smtClean="0"/>
              <a:t>11</a:t>
            </a:fld>
            <a:endParaRPr lang="fr-FR"/>
          </a:p>
        </p:txBody>
      </p:sp>
      <p:pic>
        <p:nvPicPr>
          <p:cNvPr id="8" name="Image 7" descr="Une image contenant texte&#10;&#10;Description générée automatiquement">
            <a:extLst>
              <a:ext uri="{FF2B5EF4-FFF2-40B4-BE49-F238E27FC236}">
                <a16:creationId xmlns:a16="http://schemas.microsoft.com/office/drawing/2014/main" id="{113E401A-4765-4754-9977-1B9CBE1CA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330" y="3276600"/>
            <a:ext cx="3760476" cy="2960520"/>
          </a:xfrm>
          <a:prstGeom prst="rect">
            <a:avLst/>
          </a:prstGeom>
        </p:spPr>
      </p:pic>
    </p:spTree>
    <p:extLst>
      <p:ext uri="{BB962C8B-B14F-4D97-AF65-F5344CB8AC3E}">
        <p14:creationId xmlns:p14="http://schemas.microsoft.com/office/powerpoint/2010/main" val="98251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Mobile app “features” - problems</a:t>
            </a:r>
            <a:endParaRPr lang="fr-FR" dirty="0"/>
          </a:p>
        </p:txBody>
      </p:sp>
      <p:sp>
        <p:nvSpPr>
          <p:cNvPr id="3" name="Espace réservé du contenu 2"/>
          <p:cNvSpPr>
            <a:spLocks noGrp="1"/>
          </p:cNvSpPr>
          <p:nvPr>
            <p:ph idx="1"/>
          </p:nvPr>
        </p:nvSpPr>
        <p:spPr/>
        <p:txBody>
          <a:bodyPr>
            <a:normAutofit/>
          </a:bodyPr>
          <a:lstStyle/>
          <a:p>
            <a:r>
              <a:rPr lang="en-US" dirty="0"/>
              <a:t>Various device configurations – “well it works on mine, should be ….”</a:t>
            </a:r>
          </a:p>
          <a:p>
            <a:pPr lvl="1"/>
            <a:r>
              <a:rPr lang="en-US" dirty="0"/>
              <a:t>Bad layout, missing, invisible text.</a:t>
            </a:r>
          </a:p>
          <a:p>
            <a:pPr lvl="1"/>
            <a:r>
              <a:rPr lang="en-US" dirty="0"/>
              <a:t>Unreadable texts</a:t>
            </a:r>
          </a:p>
          <a:p>
            <a:r>
              <a:rPr lang="en-US" dirty="0"/>
              <a:t>Internationalization</a:t>
            </a:r>
          </a:p>
          <a:p>
            <a:pPr lvl="1"/>
            <a:r>
              <a:rPr lang="en-US" dirty="0"/>
              <a:t>Spelling, grammar errors</a:t>
            </a:r>
          </a:p>
          <a:p>
            <a:pPr lvl="1"/>
            <a:r>
              <a:rPr lang="en-US" dirty="0"/>
              <a:t>Automated translation</a:t>
            </a:r>
          </a:p>
          <a:p>
            <a:pPr lvl="1"/>
            <a:r>
              <a:rPr lang="en-US" dirty="0"/>
              <a:t>Poor text style</a:t>
            </a:r>
          </a:p>
          <a:p>
            <a:pPr lvl="1"/>
            <a:r>
              <a:rPr lang="en-US" dirty="0"/>
              <a:t>Messages are not always </a:t>
            </a:r>
          </a:p>
          <a:p>
            <a:pPr marL="384048" lvl="2" indent="0">
              <a:buNone/>
            </a:pPr>
            <a:r>
              <a:rPr lang="en-US" dirty="0"/>
              <a:t>“understandable”</a:t>
            </a:r>
          </a:p>
          <a:p>
            <a:endParaRPr lang="en-US" dirty="0"/>
          </a:p>
          <a:p>
            <a:endParaRPr lang="en-US" b="1" dirty="0"/>
          </a:p>
          <a:p>
            <a:endParaRPr lang="en-US" dirty="0"/>
          </a:p>
          <a:p>
            <a:endParaRPr lang="en-US" dirty="0"/>
          </a:p>
          <a:p>
            <a:endParaRPr lang="fr-FR" dirty="0"/>
          </a:p>
        </p:txBody>
      </p:sp>
      <p:sp>
        <p:nvSpPr>
          <p:cNvPr id="6" name="Espace réservé du numéro de diapositive 5"/>
          <p:cNvSpPr>
            <a:spLocks noGrp="1"/>
          </p:cNvSpPr>
          <p:nvPr>
            <p:ph type="sldNum" sz="quarter" idx="12"/>
          </p:nvPr>
        </p:nvSpPr>
        <p:spPr/>
        <p:txBody>
          <a:bodyPr/>
          <a:lstStyle/>
          <a:p>
            <a:fld id="{09C236E5-1115-4C36-9592-683278B36E51}" type="slidenum">
              <a:rPr lang="fr-FR" smtClean="0"/>
              <a:t>12</a:t>
            </a:fld>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883" y="171895"/>
            <a:ext cx="1709455" cy="1649624"/>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005" y="3582993"/>
            <a:ext cx="4600334" cy="2394474"/>
          </a:xfrm>
          <a:prstGeom prst="rect">
            <a:avLst/>
          </a:prstGeom>
        </p:spPr>
      </p:pic>
    </p:spTree>
    <p:extLst>
      <p:ext uri="{BB962C8B-B14F-4D97-AF65-F5344CB8AC3E}">
        <p14:creationId xmlns:p14="http://schemas.microsoft.com/office/powerpoint/2010/main" val="357828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noProof="0" dirty="0"/>
              <a:t>User interface defects</a:t>
            </a:r>
          </a:p>
        </p:txBody>
      </p:sp>
      <p:sp>
        <p:nvSpPr>
          <p:cNvPr id="3" name="Espace réservé du contenu 2"/>
          <p:cNvSpPr>
            <a:spLocks noGrp="1"/>
          </p:cNvSpPr>
          <p:nvPr>
            <p:ph sz="quarter" idx="13"/>
          </p:nvPr>
        </p:nvSpPr>
        <p:spPr/>
        <p:txBody>
          <a:bodyPr>
            <a:normAutofit/>
          </a:bodyPr>
          <a:lstStyle/>
          <a:p>
            <a:r>
              <a:rPr lang="en-GB" noProof="0" dirty="0"/>
              <a:t>Layout problems:</a:t>
            </a:r>
          </a:p>
          <a:p>
            <a:pPr lvl="1"/>
            <a:r>
              <a:rPr lang="en-GB" noProof="0" dirty="0"/>
              <a:t>Invisible control</a:t>
            </a:r>
          </a:p>
          <a:p>
            <a:pPr lvl="1"/>
            <a:r>
              <a:rPr lang="en-GB" noProof="0" dirty="0"/>
              <a:t>Clipped control</a:t>
            </a:r>
          </a:p>
          <a:p>
            <a:pPr lvl="1"/>
            <a:r>
              <a:rPr lang="en-GB" noProof="0" dirty="0"/>
              <a:t>Too small control</a:t>
            </a:r>
          </a:p>
          <a:p>
            <a:pPr lvl="1"/>
            <a:r>
              <a:rPr lang="en-GB" noProof="0" dirty="0"/>
              <a:t>Misaligned controls</a:t>
            </a:r>
          </a:p>
          <a:p>
            <a:r>
              <a:rPr lang="en-GB" noProof="0" dirty="0"/>
              <a:t>Text problems:</a:t>
            </a:r>
          </a:p>
          <a:p>
            <a:pPr lvl="1"/>
            <a:r>
              <a:rPr lang="en-GB" noProof="0" dirty="0"/>
              <a:t>Too small text</a:t>
            </a:r>
          </a:p>
          <a:p>
            <a:pPr lvl="1"/>
            <a:r>
              <a:rPr lang="en-GB" noProof="0" dirty="0"/>
              <a:t>Partial text </a:t>
            </a:r>
          </a:p>
          <a:p>
            <a:r>
              <a:rPr lang="en-GB" noProof="0" dirty="0"/>
              <a:t>Image problems:</a:t>
            </a:r>
          </a:p>
          <a:p>
            <a:pPr lvl="1"/>
            <a:r>
              <a:rPr lang="en-GB" noProof="0" dirty="0"/>
              <a:t>Bad scaling</a:t>
            </a:r>
          </a:p>
          <a:p>
            <a:pPr lvl="1"/>
            <a:r>
              <a:rPr lang="en-GB" noProof="0" dirty="0"/>
              <a:t>Bad resolution</a:t>
            </a:r>
          </a:p>
        </p:txBody>
      </p:sp>
      <p:sp>
        <p:nvSpPr>
          <p:cNvPr id="5" name="Espace réservé du contenu 4"/>
          <p:cNvSpPr>
            <a:spLocks noGrp="1"/>
          </p:cNvSpPr>
          <p:nvPr>
            <p:ph sz="quarter" idx="14"/>
          </p:nvPr>
        </p:nvSpPr>
        <p:spPr/>
        <p:txBody>
          <a:bodyPr>
            <a:normAutofit lnSpcReduction="10000"/>
          </a:bodyPr>
          <a:lstStyle/>
          <a:p>
            <a:r>
              <a:rPr lang="en-GB" noProof="0" dirty="0"/>
              <a:t>Colour problems:</a:t>
            </a:r>
          </a:p>
          <a:p>
            <a:pPr lvl="1"/>
            <a:r>
              <a:rPr lang="en-GB" noProof="0" dirty="0"/>
              <a:t>Hidden control</a:t>
            </a:r>
          </a:p>
          <a:p>
            <a:pPr lvl="1"/>
            <a:r>
              <a:rPr lang="en-GB" noProof="0" dirty="0"/>
              <a:t>Not matching colours</a:t>
            </a:r>
          </a:p>
          <a:p>
            <a:pPr lvl="1"/>
            <a:r>
              <a:rPr lang="en-GB" noProof="0" dirty="0"/>
              <a:t>Poor colour choice</a:t>
            </a:r>
          </a:p>
          <a:p>
            <a:r>
              <a:rPr lang="en-GB" noProof="0" dirty="0"/>
              <a:t>Application menu problems:</a:t>
            </a:r>
          </a:p>
          <a:p>
            <a:pPr lvl="1"/>
            <a:r>
              <a:rPr lang="en-GB" noProof="0" dirty="0"/>
              <a:t>Menu does not fit to a screen/toolbar</a:t>
            </a:r>
          </a:p>
          <a:p>
            <a:pPr lvl="1"/>
            <a:r>
              <a:rPr lang="en-GB" noProof="0" dirty="0"/>
              <a:t>Missing icons.</a:t>
            </a:r>
          </a:p>
          <a:p>
            <a:r>
              <a:rPr lang="en-GB" noProof="0" dirty="0"/>
              <a:t>Navigation problems:</a:t>
            </a:r>
          </a:p>
          <a:p>
            <a:pPr lvl="1"/>
            <a:r>
              <a:rPr lang="en-GB" noProof="0" dirty="0"/>
              <a:t>Stuck at screen</a:t>
            </a:r>
          </a:p>
          <a:p>
            <a:pPr lvl="1"/>
            <a:r>
              <a:rPr lang="en-GB" noProof="0" dirty="0"/>
              <a:t>Wrong window</a:t>
            </a:r>
          </a:p>
          <a:p>
            <a:pPr lvl="1"/>
            <a:r>
              <a:rPr lang="en-GB" noProof="0" dirty="0"/>
              <a:t>App crash</a:t>
            </a:r>
          </a:p>
          <a:p>
            <a:pPr lvl="1"/>
            <a:r>
              <a:rPr lang="en-GB" noProof="0" dirty="0"/>
              <a:t>Timing problems</a:t>
            </a:r>
          </a:p>
        </p:txBody>
      </p:sp>
      <p:sp>
        <p:nvSpPr>
          <p:cNvPr id="4" name="Espace réservé du numéro de diapositive 3"/>
          <p:cNvSpPr>
            <a:spLocks noGrp="1"/>
          </p:cNvSpPr>
          <p:nvPr>
            <p:ph type="sldNum" sz="quarter" idx="16"/>
          </p:nvPr>
        </p:nvSpPr>
        <p:spPr/>
        <p:txBody>
          <a:bodyPr/>
          <a:lstStyle/>
          <a:p>
            <a:fld id="{3902552E-4230-4AB5-A815-3322910D93E3}" type="slidenum">
              <a:rPr lang="lt-LT" smtClean="0"/>
              <a:t>13</a:t>
            </a:fld>
            <a:endParaRPr lang="lt-LT"/>
          </a:p>
        </p:txBody>
      </p:sp>
    </p:spTree>
    <p:extLst>
      <p:ext uri="{BB962C8B-B14F-4D97-AF65-F5344CB8AC3E}">
        <p14:creationId xmlns:p14="http://schemas.microsoft.com/office/powerpoint/2010/main" val="400403159"/>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821EAD-D575-4BFF-806E-7DF34F2B00E9}"/>
              </a:ext>
            </a:extLst>
          </p:cNvPr>
          <p:cNvSpPr>
            <a:spLocks noGrp="1"/>
          </p:cNvSpPr>
          <p:nvPr>
            <p:ph type="title"/>
          </p:nvPr>
        </p:nvSpPr>
        <p:spPr/>
        <p:txBody>
          <a:bodyPr/>
          <a:lstStyle/>
          <a:p>
            <a:r>
              <a:rPr lang="fr-FR" dirty="0" err="1"/>
              <a:t>Experiment</a:t>
            </a:r>
            <a:endParaRPr lang="fr-FR" dirty="0"/>
          </a:p>
        </p:txBody>
      </p:sp>
      <p:sp>
        <p:nvSpPr>
          <p:cNvPr id="3" name="Espace réservé du contenu 2">
            <a:extLst>
              <a:ext uri="{FF2B5EF4-FFF2-40B4-BE49-F238E27FC236}">
                <a16:creationId xmlns:a16="http://schemas.microsoft.com/office/drawing/2014/main" id="{388F9949-403F-47B0-8860-D6BDFF3667DA}"/>
              </a:ext>
            </a:extLst>
          </p:cNvPr>
          <p:cNvSpPr>
            <a:spLocks noGrp="1"/>
          </p:cNvSpPr>
          <p:nvPr>
            <p:ph sz="quarter" idx="13"/>
          </p:nvPr>
        </p:nvSpPr>
        <p:spPr/>
        <p:txBody>
          <a:bodyPr/>
          <a:lstStyle/>
          <a:p>
            <a:r>
              <a:rPr lang="en-GB" dirty="0"/>
              <a:t>Test 1000 apps.</a:t>
            </a:r>
          </a:p>
          <a:p>
            <a:r>
              <a:rPr lang="en-GB" dirty="0"/>
              <a:t>Log defects</a:t>
            </a:r>
          </a:p>
          <a:p>
            <a:r>
              <a:rPr lang="en-GB" dirty="0"/>
              <a:t>Classify defects</a:t>
            </a:r>
          </a:p>
          <a:p>
            <a:r>
              <a:rPr lang="en-GB" dirty="0"/>
              <a:t>Define automated testing method</a:t>
            </a:r>
          </a:p>
          <a:p>
            <a:r>
              <a:rPr lang="en-GB" dirty="0"/>
              <a:t>Define defect detection rules</a:t>
            </a:r>
          </a:p>
          <a:p>
            <a:r>
              <a:rPr lang="en-GB" dirty="0"/>
              <a:t>Run rules on 1000 apps.</a:t>
            </a:r>
          </a:p>
          <a:p>
            <a:r>
              <a:rPr lang="en-GB" dirty="0"/>
              <a:t>Compare results – prove that it’s good.</a:t>
            </a:r>
          </a:p>
          <a:p>
            <a:endParaRPr lang="fr-FR" dirty="0"/>
          </a:p>
        </p:txBody>
      </p:sp>
      <p:sp>
        <p:nvSpPr>
          <p:cNvPr id="4" name="Espace réservé du contenu 3">
            <a:extLst>
              <a:ext uri="{FF2B5EF4-FFF2-40B4-BE49-F238E27FC236}">
                <a16:creationId xmlns:a16="http://schemas.microsoft.com/office/drawing/2014/main" id="{6CB09328-3C7A-40C5-9BFC-9685B2DA2AF2}"/>
              </a:ext>
            </a:extLst>
          </p:cNvPr>
          <p:cNvSpPr>
            <a:spLocks noGrp="1"/>
          </p:cNvSpPr>
          <p:nvPr>
            <p:ph sz="quarter" idx="14"/>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CA542403-CA0F-4E58-AEFD-488C47B86856}"/>
              </a:ext>
            </a:extLst>
          </p:cNvPr>
          <p:cNvSpPr>
            <a:spLocks noGrp="1"/>
          </p:cNvSpPr>
          <p:nvPr>
            <p:ph type="sldNum" sz="quarter" idx="16"/>
          </p:nvPr>
        </p:nvSpPr>
        <p:spPr/>
        <p:txBody>
          <a:bodyPr/>
          <a:lstStyle/>
          <a:p>
            <a:fld id="{3902552E-4230-4AB5-A815-3322910D93E3}" type="slidenum">
              <a:rPr lang="lt-LT" smtClean="0"/>
              <a:t>14</a:t>
            </a:fld>
            <a:endParaRPr lang="lt-LT"/>
          </a:p>
        </p:txBody>
      </p:sp>
    </p:spTree>
    <p:extLst>
      <p:ext uri="{BB962C8B-B14F-4D97-AF65-F5344CB8AC3E}">
        <p14:creationId xmlns:p14="http://schemas.microsoft.com/office/powerpoint/2010/main" val="4090481525"/>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0E9CA7-A544-43D2-A43B-0C69A34CF625}"/>
              </a:ext>
            </a:extLst>
          </p:cNvPr>
          <p:cNvSpPr>
            <a:spLocks noGrp="1"/>
          </p:cNvSpPr>
          <p:nvPr>
            <p:ph type="title"/>
          </p:nvPr>
        </p:nvSpPr>
        <p:spPr/>
        <p:txBody>
          <a:bodyPr/>
          <a:lstStyle/>
          <a:p>
            <a:r>
              <a:rPr lang="fr-FR" dirty="0" err="1"/>
              <a:t>Defects</a:t>
            </a:r>
            <a:endParaRPr lang="fr-FR" dirty="0"/>
          </a:p>
        </p:txBody>
      </p:sp>
      <p:sp>
        <p:nvSpPr>
          <p:cNvPr id="4" name="Espace réservé du contenu 3">
            <a:extLst>
              <a:ext uri="{FF2B5EF4-FFF2-40B4-BE49-F238E27FC236}">
                <a16:creationId xmlns:a16="http://schemas.microsoft.com/office/drawing/2014/main" id="{C51CE047-6F92-4C78-A0BA-34F895A32DCB}"/>
              </a:ext>
            </a:extLst>
          </p:cNvPr>
          <p:cNvSpPr>
            <a:spLocks noGrp="1"/>
          </p:cNvSpPr>
          <p:nvPr>
            <p:ph sz="quarter" idx="14"/>
          </p:nvPr>
        </p:nvSpPr>
        <p:spPr/>
        <p:txBody>
          <a:bodyPr/>
          <a:lstStyle/>
          <a:p>
            <a:endParaRPr lang="fr-FR"/>
          </a:p>
        </p:txBody>
      </p:sp>
      <p:sp>
        <p:nvSpPr>
          <p:cNvPr id="5" name="Espace réservé du numéro de diapositive 4">
            <a:extLst>
              <a:ext uri="{FF2B5EF4-FFF2-40B4-BE49-F238E27FC236}">
                <a16:creationId xmlns:a16="http://schemas.microsoft.com/office/drawing/2014/main" id="{926478BF-FD3D-420E-9CE4-BFCC43582FBA}"/>
              </a:ext>
            </a:extLst>
          </p:cNvPr>
          <p:cNvSpPr>
            <a:spLocks noGrp="1"/>
          </p:cNvSpPr>
          <p:nvPr>
            <p:ph type="sldNum" sz="quarter" idx="16"/>
          </p:nvPr>
        </p:nvSpPr>
        <p:spPr/>
        <p:txBody>
          <a:bodyPr/>
          <a:lstStyle/>
          <a:p>
            <a:fld id="{3902552E-4230-4AB5-A815-3322910D93E3}" type="slidenum">
              <a:rPr lang="lt-LT" smtClean="0"/>
              <a:t>15</a:t>
            </a:fld>
            <a:endParaRPr lang="lt-LT"/>
          </a:p>
        </p:txBody>
      </p:sp>
      <p:pic>
        <p:nvPicPr>
          <p:cNvPr id="6" name="Espace réservé du contenu 5">
            <a:extLst>
              <a:ext uri="{FF2B5EF4-FFF2-40B4-BE49-F238E27FC236}">
                <a16:creationId xmlns:a16="http://schemas.microsoft.com/office/drawing/2014/main" id="{EFFA112D-2589-4979-A2CC-227D71705D94}"/>
              </a:ext>
            </a:extLst>
          </p:cNvPr>
          <p:cNvPicPr>
            <a:picLocks noGrp="1"/>
          </p:cNvPicPr>
          <p:nvPr>
            <p:ph sz="quarter" idx="13"/>
          </p:nvPr>
        </p:nvPicPr>
        <p:blipFill>
          <a:blip r:embed="rId2"/>
          <a:stretch>
            <a:fillRect/>
          </a:stretch>
        </p:blipFill>
        <p:spPr>
          <a:xfrm>
            <a:off x="207863" y="2056356"/>
            <a:ext cx="2896857" cy="3839661"/>
          </a:xfrm>
          <a:prstGeom prst="rect">
            <a:avLst/>
          </a:prstGeom>
        </p:spPr>
      </p:pic>
      <p:pic>
        <p:nvPicPr>
          <p:cNvPr id="7" name="Image 6">
            <a:extLst>
              <a:ext uri="{FF2B5EF4-FFF2-40B4-BE49-F238E27FC236}">
                <a16:creationId xmlns:a16="http://schemas.microsoft.com/office/drawing/2014/main" id="{CA12F3C2-93E8-4A2D-82B6-E1E72CC8B3BA}"/>
              </a:ext>
            </a:extLst>
          </p:cNvPr>
          <p:cNvPicPr/>
          <p:nvPr/>
        </p:nvPicPr>
        <p:blipFill>
          <a:blip r:embed="rId3"/>
          <a:stretch>
            <a:fillRect/>
          </a:stretch>
        </p:blipFill>
        <p:spPr>
          <a:xfrm>
            <a:off x="5904293" y="1845351"/>
            <a:ext cx="3099597" cy="4387144"/>
          </a:xfrm>
          <a:prstGeom prst="rect">
            <a:avLst/>
          </a:prstGeom>
        </p:spPr>
      </p:pic>
      <p:pic>
        <p:nvPicPr>
          <p:cNvPr id="8" name="Image 7">
            <a:extLst>
              <a:ext uri="{FF2B5EF4-FFF2-40B4-BE49-F238E27FC236}">
                <a16:creationId xmlns:a16="http://schemas.microsoft.com/office/drawing/2014/main" id="{E33A558F-AFBC-45AC-BF55-3FDEA00D805D}"/>
              </a:ext>
            </a:extLst>
          </p:cNvPr>
          <p:cNvPicPr/>
          <p:nvPr/>
        </p:nvPicPr>
        <p:blipFill>
          <a:blip r:embed="rId4"/>
          <a:stretch>
            <a:fillRect/>
          </a:stretch>
        </p:blipFill>
        <p:spPr>
          <a:xfrm>
            <a:off x="3171781" y="1981200"/>
            <a:ext cx="2598390" cy="4114800"/>
          </a:xfrm>
          <a:prstGeom prst="rect">
            <a:avLst/>
          </a:prstGeom>
        </p:spPr>
      </p:pic>
    </p:spTree>
    <p:extLst>
      <p:ext uri="{BB962C8B-B14F-4D97-AF65-F5344CB8AC3E}">
        <p14:creationId xmlns:p14="http://schemas.microsoft.com/office/powerpoint/2010/main" val="2722872465"/>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F8E04-CC1F-427A-9114-52A73DF0896D}"/>
              </a:ext>
            </a:extLst>
          </p:cNvPr>
          <p:cNvSpPr>
            <a:spLocks noGrp="1"/>
          </p:cNvSpPr>
          <p:nvPr>
            <p:ph type="title"/>
          </p:nvPr>
        </p:nvSpPr>
        <p:spPr/>
        <p:txBody>
          <a:bodyPr/>
          <a:lstStyle/>
          <a:p>
            <a:r>
              <a:rPr lang="fr-FR" dirty="0" err="1"/>
              <a:t>Defects</a:t>
            </a:r>
            <a:r>
              <a:rPr lang="fr-FR" dirty="0"/>
              <a:t>…</a:t>
            </a:r>
          </a:p>
        </p:txBody>
      </p:sp>
      <p:sp>
        <p:nvSpPr>
          <p:cNvPr id="5" name="Espace réservé du numéro de diapositive 4">
            <a:extLst>
              <a:ext uri="{FF2B5EF4-FFF2-40B4-BE49-F238E27FC236}">
                <a16:creationId xmlns:a16="http://schemas.microsoft.com/office/drawing/2014/main" id="{31100F60-6945-4950-87EE-9C2E60528315}"/>
              </a:ext>
            </a:extLst>
          </p:cNvPr>
          <p:cNvSpPr>
            <a:spLocks noGrp="1"/>
          </p:cNvSpPr>
          <p:nvPr>
            <p:ph type="sldNum" sz="quarter" idx="16"/>
          </p:nvPr>
        </p:nvSpPr>
        <p:spPr/>
        <p:txBody>
          <a:bodyPr/>
          <a:lstStyle/>
          <a:p>
            <a:fld id="{3902552E-4230-4AB5-A815-3322910D93E3}" type="slidenum">
              <a:rPr lang="lt-LT" smtClean="0"/>
              <a:t>16</a:t>
            </a:fld>
            <a:endParaRPr lang="lt-LT"/>
          </a:p>
        </p:txBody>
      </p:sp>
      <p:pic>
        <p:nvPicPr>
          <p:cNvPr id="7" name="Image 6">
            <a:extLst>
              <a:ext uri="{FF2B5EF4-FFF2-40B4-BE49-F238E27FC236}">
                <a16:creationId xmlns:a16="http://schemas.microsoft.com/office/drawing/2014/main" id="{F6D96F6A-8DA5-4960-AFD7-906928E85C62}"/>
              </a:ext>
            </a:extLst>
          </p:cNvPr>
          <p:cNvPicPr/>
          <p:nvPr/>
        </p:nvPicPr>
        <p:blipFill>
          <a:blip r:embed="rId2"/>
          <a:stretch>
            <a:fillRect/>
          </a:stretch>
        </p:blipFill>
        <p:spPr>
          <a:xfrm>
            <a:off x="3229742" y="3155036"/>
            <a:ext cx="2961730" cy="1928779"/>
          </a:xfrm>
          <a:prstGeom prst="rect">
            <a:avLst/>
          </a:prstGeom>
        </p:spPr>
      </p:pic>
      <p:pic>
        <p:nvPicPr>
          <p:cNvPr id="10" name="Espace réservé du contenu 9">
            <a:extLst>
              <a:ext uri="{FF2B5EF4-FFF2-40B4-BE49-F238E27FC236}">
                <a16:creationId xmlns:a16="http://schemas.microsoft.com/office/drawing/2014/main" id="{74321EB4-F408-4EB3-988D-67F37B0EDB91}"/>
              </a:ext>
            </a:extLst>
          </p:cNvPr>
          <p:cNvPicPr>
            <a:picLocks noGrp="1"/>
          </p:cNvPicPr>
          <p:nvPr>
            <p:ph sz="quarter" idx="14"/>
          </p:nvPr>
        </p:nvPicPr>
        <p:blipFill>
          <a:blip r:embed="rId3"/>
          <a:stretch>
            <a:fillRect/>
          </a:stretch>
        </p:blipFill>
        <p:spPr>
          <a:xfrm>
            <a:off x="6313911" y="1857764"/>
            <a:ext cx="2698806" cy="4390924"/>
          </a:xfrm>
          <a:prstGeom prst="rect">
            <a:avLst/>
          </a:prstGeom>
        </p:spPr>
      </p:pic>
      <p:pic>
        <p:nvPicPr>
          <p:cNvPr id="13" name="Image 12">
            <a:extLst>
              <a:ext uri="{FF2B5EF4-FFF2-40B4-BE49-F238E27FC236}">
                <a16:creationId xmlns:a16="http://schemas.microsoft.com/office/drawing/2014/main" id="{B83690CC-E68E-4D21-93D5-29768720130F}"/>
              </a:ext>
            </a:extLst>
          </p:cNvPr>
          <p:cNvPicPr/>
          <p:nvPr/>
        </p:nvPicPr>
        <p:blipFill>
          <a:blip r:embed="rId4"/>
          <a:stretch>
            <a:fillRect/>
          </a:stretch>
        </p:blipFill>
        <p:spPr>
          <a:xfrm>
            <a:off x="64641" y="1990165"/>
            <a:ext cx="3042663" cy="4258523"/>
          </a:xfrm>
          <a:prstGeom prst="rect">
            <a:avLst/>
          </a:prstGeom>
        </p:spPr>
      </p:pic>
    </p:spTree>
    <p:extLst>
      <p:ext uri="{BB962C8B-B14F-4D97-AF65-F5344CB8AC3E}">
        <p14:creationId xmlns:p14="http://schemas.microsoft.com/office/powerpoint/2010/main" val="1363526280"/>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F4BBAA-B334-4FBF-B7B4-2DEB566893F1}"/>
              </a:ext>
            </a:extLst>
          </p:cNvPr>
          <p:cNvSpPr>
            <a:spLocks noGrp="1"/>
          </p:cNvSpPr>
          <p:nvPr>
            <p:ph type="title"/>
          </p:nvPr>
        </p:nvSpPr>
        <p:spPr/>
        <p:txBody>
          <a:bodyPr/>
          <a:lstStyle/>
          <a:p>
            <a:r>
              <a:rPr lang="fr-FR" dirty="0" err="1"/>
              <a:t>Defects</a:t>
            </a:r>
            <a:endParaRPr lang="fr-FR" dirty="0"/>
          </a:p>
        </p:txBody>
      </p:sp>
      <p:sp>
        <p:nvSpPr>
          <p:cNvPr id="5" name="Espace réservé du numéro de diapositive 4">
            <a:extLst>
              <a:ext uri="{FF2B5EF4-FFF2-40B4-BE49-F238E27FC236}">
                <a16:creationId xmlns:a16="http://schemas.microsoft.com/office/drawing/2014/main" id="{81BECCD5-834B-41E5-BE66-A0C9E9D260E7}"/>
              </a:ext>
            </a:extLst>
          </p:cNvPr>
          <p:cNvSpPr>
            <a:spLocks noGrp="1"/>
          </p:cNvSpPr>
          <p:nvPr>
            <p:ph type="sldNum" sz="quarter" idx="16"/>
          </p:nvPr>
        </p:nvSpPr>
        <p:spPr/>
        <p:txBody>
          <a:bodyPr/>
          <a:lstStyle/>
          <a:p>
            <a:fld id="{3902552E-4230-4AB5-A815-3322910D93E3}" type="slidenum">
              <a:rPr lang="lt-LT" smtClean="0"/>
              <a:t>17</a:t>
            </a:fld>
            <a:endParaRPr lang="lt-LT"/>
          </a:p>
        </p:txBody>
      </p:sp>
      <p:pic>
        <p:nvPicPr>
          <p:cNvPr id="6" name="Image 5">
            <a:extLst>
              <a:ext uri="{FF2B5EF4-FFF2-40B4-BE49-F238E27FC236}">
                <a16:creationId xmlns:a16="http://schemas.microsoft.com/office/drawing/2014/main" id="{D3BFF281-B5A4-4A85-965E-090924C05221}"/>
              </a:ext>
            </a:extLst>
          </p:cNvPr>
          <p:cNvPicPr/>
          <p:nvPr/>
        </p:nvPicPr>
        <p:blipFill>
          <a:blip r:embed="rId2"/>
          <a:stretch>
            <a:fillRect/>
          </a:stretch>
        </p:blipFill>
        <p:spPr>
          <a:xfrm>
            <a:off x="3356408" y="2035678"/>
            <a:ext cx="2544255" cy="4028437"/>
          </a:xfrm>
          <a:prstGeom prst="rect">
            <a:avLst/>
          </a:prstGeom>
        </p:spPr>
      </p:pic>
      <p:pic>
        <p:nvPicPr>
          <p:cNvPr id="7" name="Image 6">
            <a:extLst>
              <a:ext uri="{FF2B5EF4-FFF2-40B4-BE49-F238E27FC236}">
                <a16:creationId xmlns:a16="http://schemas.microsoft.com/office/drawing/2014/main" id="{10870101-F963-4F55-8A92-CD6485AEB73F}"/>
              </a:ext>
            </a:extLst>
          </p:cNvPr>
          <p:cNvPicPr/>
          <p:nvPr/>
        </p:nvPicPr>
        <p:blipFill>
          <a:blip r:embed="rId3"/>
          <a:stretch>
            <a:fillRect/>
          </a:stretch>
        </p:blipFill>
        <p:spPr>
          <a:xfrm>
            <a:off x="6286073" y="2035677"/>
            <a:ext cx="2544255" cy="4028437"/>
          </a:xfrm>
          <a:prstGeom prst="rect">
            <a:avLst/>
          </a:prstGeom>
        </p:spPr>
      </p:pic>
      <p:pic>
        <p:nvPicPr>
          <p:cNvPr id="8" name="Image 7">
            <a:extLst>
              <a:ext uri="{FF2B5EF4-FFF2-40B4-BE49-F238E27FC236}">
                <a16:creationId xmlns:a16="http://schemas.microsoft.com/office/drawing/2014/main" id="{003DD9BB-13E6-44B3-AAEE-14BD8B95A2CD}"/>
              </a:ext>
            </a:extLst>
          </p:cNvPr>
          <p:cNvPicPr/>
          <p:nvPr/>
        </p:nvPicPr>
        <p:blipFill>
          <a:blip r:embed="rId4"/>
          <a:stretch>
            <a:fillRect/>
          </a:stretch>
        </p:blipFill>
        <p:spPr>
          <a:xfrm>
            <a:off x="347004" y="1973615"/>
            <a:ext cx="2623994" cy="4231177"/>
          </a:xfrm>
          <a:prstGeom prst="rect">
            <a:avLst/>
          </a:prstGeom>
        </p:spPr>
      </p:pic>
    </p:spTree>
    <p:extLst>
      <p:ext uri="{BB962C8B-B14F-4D97-AF65-F5344CB8AC3E}">
        <p14:creationId xmlns:p14="http://schemas.microsoft.com/office/powerpoint/2010/main" val="2424478027"/>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The proposed method</a:t>
            </a:r>
            <a:endParaRPr lang="fr-FR" dirty="0"/>
          </a:p>
        </p:txBody>
      </p:sp>
      <p:sp>
        <p:nvSpPr>
          <p:cNvPr id="3" name="Espace réservé du contenu 2"/>
          <p:cNvSpPr>
            <a:spLocks noGrp="1"/>
          </p:cNvSpPr>
          <p:nvPr>
            <p:ph idx="1"/>
          </p:nvPr>
        </p:nvSpPr>
        <p:spPr/>
        <p:txBody>
          <a:bodyPr>
            <a:normAutofit/>
          </a:bodyPr>
          <a:lstStyle/>
          <a:p>
            <a:pPr marL="0" lvl="0" indent="0" hangingPunct="0">
              <a:buNone/>
            </a:pPr>
            <a:r>
              <a:rPr lang="en-GB" dirty="0"/>
              <a:t>1. Execute app on many devices.</a:t>
            </a:r>
          </a:p>
          <a:p>
            <a:pPr marL="0" lvl="0" indent="0" hangingPunct="0">
              <a:buNone/>
            </a:pPr>
            <a:r>
              <a:rPr lang="en-GB" dirty="0"/>
              <a:t>2 .Take screenshots at each execution step.</a:t>
            </a:r>
          </a:p>
          <a:p>
            <a:pPr marL="0" lvl="0" indent="0" hangingPunct="0">
              <a:buNone/>
            </a:pPr>
            <a:r>
              <a:rPr lang="en-GB" dirty="0"/>
              <a:t>3. Search for defects in each screenshot:</a:t>
            </a:r>
          </a:p>
          <a:p>
            <a:pPr lvl="1" hangingPunct="0">
              <a:buFont typeface="Arial" panose="020B0604020202020204" pitchFamily="34" charset="0"/>
              <a:buChar char="•"/>
            </a:pPr>
            <a:r>
              <a:rPr lang="en-GB" dirty="0"/>
              <a:t>Defined defect classes.</a:t>
            </a:r>
          </a:p>
          <a:p>
            <a:pPr lvl="1" hangingPunct="0">
              <a:buFont typeface="Arial" panose="020B0604020202020204" pitchFamily="34" charset="0"/>
              <a:buChar char="•"/>
            </a:pPr>
            <a:r>
              <a:rPr lang="en-GB" dirty="0"/>
              <a:t>Defect detection rules per each class.</a:t>
            </a:r>
          </a:p>
          <a:p>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18</a:t>
            </a:fld>
            <a:endParaRPr lang="fr-FR"/>
          </a:p>
        </p:txBody>
      </p:sp>
    </p:spTree>
    <p:extLst>
      <p:ext uri="{BB962C8B-B14F-4D97-AF65-F5344CB8AC3E}">
        <p14:creationId xmlns:p14="http://schemas.microsoft.com/office/powerpoint/2010/main" val="339121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58F0F3-E5B6-4B4D-8E25-0F7B375659CE}"/>
              </a:ext>
            </a:extLst>
          </p:cNvPr>
          <p:cNvSpPr>
            <a:spLocks noGrp="1"/>
          </p:cNvSpPr>
          <p:nvPr>
            <p:ph type="title"/>
          </p:nvPr>
        </p:nvSpPr>
        <p:spPr/>
        <p:txBody>
          <a:bodyPr/>
          <a:lstStyle/>
          <a:p>
            <a:r>
              <a:rPr lang="fr-FR" dirty="0" err="1"/>
              <a:t>Detected</a:t>
            </a:r>
            <a:r>
              <a:rPr lang="fr-FR" dirty="0"/>
              <a:t> </a:t>
            </a:r>
            <a:r>
              <a:rPr lang="fr-FR" dirty="0" err="1"/>
              <a:t>Defects</a:t>
            </a:r>
            <a:r>
              <a:rPr lang="fr-FR" dirty="0"/>
              <a:t> </a:t>
            </a:r>
            <a:r>
              <a:rPr lang="fr-FR" dirty="0" err="1"/>
              <a:t>Summary</a:t>
            </a:r>
            <a:endParaRPr lang="fr-FR" dirty="0"/>
          </a:p>
        </p:txBody>
      </p:sp>
      <p:sp>
        <p:nvSpPr>
          <p:cNvPr id="4" name="Espace réservé du numéro de diapositive 3">
            <a:extLst>
              <a:ext uri="{FF2B5EF4-FFF2-40B4-BE49-F238E27FC236}">
                <a16:creationId xmlns:a16="http://schemas.microsoft.com/office/drawing/2014/main" id="{58D9565C-049B-4BF7-8787-533BF37C9306}"/>
              </a:ext>
            </a:extLst>
          </p:cNvPr>
          <p:cNvSpPr>
            <a:spLocks noGrp="1"/>
          </p:cNvSpPr>
          <p:nvPr>
            <p:ph type="sldNum" sz="quarter" idx="12"/>
          </p:nvPr>
        </p:nvSpPr>
        <p:spPr/>
        <p:txBody>
          <a:bodyPr/>
          <a:lstStyle/>
          <a:p>
            <a:fld id="{09C236E5-1115-4C36-9592-683278B36E51}" type="slidenum">
              <a:rPr lang="fr-FR" smtClean="0"/>
              <a:t>19</a:t>
            </a:fld>
            <a:endParaRPr lang="fr-FR"/>
          </a:p>
        </p:txBody>
      </p:sp>
      <p:graphicFrame>
        <p:nvGraphicFramePr>
          <p:cNvPr id="8" name="Espace réservé du contenu 7">
            <a:extLst>
              <a:ext uri="{FF2B5EF4-FFF2-40B4-BE49-F238E27FC236}">
                <a16:creationId xmlns:a16="http://schemas.microsoft.com/office/drawing/2014/main" id="{9B6DF582-B1C4-4195-A0CC-2CFEA9D5D10A}"/>
              </a:ext>
            </a:extLst>
          </p:cNvPr>
          <p:cNvGraphicFramePr>
            <a:graphicFrameLocks noGrp="1"/>
          </p:cNvGraphicFramePr>
          <p:nvPr>
            <p:ph idx="1"/>
            <p:extLst>
              <p:ext uri="{D42A27DB-BD31-4B8C-83A1-F6EECF244321}">
                <p14:modId xmlns:p14="http://schemas.microsoft.com/office/powerpoint/2010/main" val="3643293309"/>
              </p:ext>
            </p:extLst>
          </p:nvPr>
        </p:nvGraphicFramePr>
        <p:xfrm>
          <a:off x="1503948" y="1804737"/>
          <a:ext cx="5053264" cy="4407576"/>
        </p:xfrm>
        <a:graphic>
          <a:graphicData uri="http://schemas.openxmlformats.org/drawingml/2006/table">
            <a:tbl>
              <a:tblPr firstRow="1" firstCol="1" bandRow="1">
                <a:tableStyleId>{5C22544A-7EE6-4342-B048-85BDC9FD1C3A}</a:tableStyleId>
              </a:tblPr>
              <a:tblGrid>
                <a:gridCol w="1086958">
                  <a:extLst>
                    <a:ext uri="{9D8B030D-6E8A-4147-A177-3AD203B41FA5}">
                      <a16:colId xmlns:a16="http://schemas.microsoft.com/office/drawing/2014/main" val="3738856504"/>
                    </a:ext>
                  </a:extLst>
                </a:gridCol>
                <a:gridCol w="473271">
                  <a:extLst>
                    <a:ext uri="{9D8B030D-6E8A-4147-A177-3AD203B41FA5}">
                      <a16:colId xmlns:a16="http://schemas.microsoft.com/office/drawing/2014/main" val="1675311914"/>
                    </a:ext>
                  </a:extLst>
                </a:gridCol>
                <a:gridCol w="578443">
                  <a:extLst>
                    <a:ext uri="{9D8B030D-6E8A-4147-A177-3AD203B41FA5}">
                      <a16:colId xmlns:a16="http://schemas.microsoft.com/office/drawing/2014/main" val="1355834829"/>
                    </a:ext>
                  </a:extLst>
                </a:gridCol>
                <a:gridCol w="475509">
                  <a:extLst>
                    <a:ext uri="{9D8B030D-6E8A-4147-A177-3AD203B41FA5}">
                      <a16:colId xmlns:a16="http://schemas.microsoft.com/office/drawing/2014/main" val="3669027330"/>
                    </a:ext>
                  </a:extLst>
                </a:gridCol>
                <a:gridCol w="476069">
                  <a:extLst>
                    <a:ext uri="{9D8B030D-6E8A-4147-A177-3AD203B41FA5}">
                      <a16:colId xmlns:a16="http://schemas.microsoft.com/office/drawing/2014/main" val="533016972"/>
                    </a:ext>
                  </a:extLst>
                </a:gridCol>
                <a:gridCol w="475509">
                  <a:extLst>
                    <a:ext uri="{9D8B030D-6E8A-4147-A177-3AD203B41FA5}">
                      <a16:colId xmlns:a16="http://schemas.microsoft.com/office/drawing/2014/main" val="2713127888"/>
                    </a:ext>
                  </a:extLst>
                </a:gridCol>
                <a:gridCol w="554947">
                  <a:extLst>
                    <a:ext uri="{9D8B030D-6E8A-4147-A177-3AD203B41FA5}">
                      <a16:colId xmlns:a16="http://schemas.microsoft.com/office/drawing/2014/main" val="1437317294"/>
                    </a:ext>
                  </a:extLst>
                </a:gridCol>
                <a:gridCol w="476069">
                  <a:extLst>
                    <a:ext uri="{9D8B030D-6E8A-4147-A177-3AD203B41FA5}">
                      <a16:colId xmlns:a16="http://schemas.microsoft.com/office/drawing/2014/main" val="3078408902"/>
                    </a:ext>
                  </a:extLst>
                </a:gridCol>
                <a:gridCol w="456489">
                  <a:extLst>
                    <a:ext uri="{9D8B030D-6E8A-4147-A177-3AD203B41FA5}">
                      <a16:colId xmlns:a16="http://schemas.microsoft.com/office/drawing/2014/main" val="290337012"/>
                    </a:ext>
                  </a:extLst>
                </a:gridCol>
              </a:tblGrid>
              <a:tr h="257419">
                <a:tc>
                  <a:txBody>
                    <a:bodyPr/>
                    <a:lstStyle/>
                    <a:p>
                      <a:pPr>
                        <a:lnSpc>
                          <a:spcPct val="107000"/>
                        </a:lnSpc>
                        <a:spcAft>
                          <a:spcPts val="0"/>
                        </a:spcAft>
                      </a:pPr>
                      <a:r>
                        <a:rPr lang="fr-FR" sz="700" dirty="0" err="1">
                          <a:effectLst/>
                        </a:rPr>
                        <a:t>Defect</a:t>
                      </a:r>
                      <a:r>
                        <a:rPr lang="fr-FR" sz="700" dirty="0">
                          <a:effectLst/>
                        </a:rPr>
                        <a:t> Type</a:t>
                      </a:r>
                      <a:endParaRPr lang="fr-F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English</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Non-English</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Phone</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Tablet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Small</a:t>
                      </a:r>
                    </a:p>
                    <a:p>
                      <a:pPr algn="ctr">
                        <a:lnSpc>
                          <a:spcPct val="107000"/>
                        </a:lnSpc>
                        <a:spcAft>
                          <a:spcPts val="0"/>
                        </a:spcAft>
                      </a:pPr>
                      <a:r>
                        <a:rPr lang="fr-FR" sz="700">
                          <a:effectLst/>
                        </a:rPr>
                        <a:t>Screen</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Normal</a:t>
                      </a:r>
                    </a:p>
                    <a:p>
                      <a:pPr algn="ctr">
                        <a:lnSpc>
                          <a:spcPct val="107000"/>
                        </a:lnSpc>
                        <a:spcAft>
                          <a:spcPts val="0"/>
                        </a:spcAft>
                      </a:pPr>
                      <a:r>
                        <a:rPr lang="fr-FR" sz="700">
                          <a:effectLst/>
                        </a:rPr>
                        <a:t>Screen</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Large</a:t>
                      </a:r>
                    </a:p>
                    <a:p>
                      <a:pPr algn="ctr">
                        <a:lnSpc>
                          <a:spcPct val="107000"/>
                        </a:lnSpc>
                        <a:spcAft>
                          <a:spcPts val="0"/>
                        </a:spcAft>
                      </a:pPr>
                      <a:r>
                        <a:rPr lang="fr-FR" sz="700">
                          <a:effectLst/>
                        </a:rPr>
                        <a:t>Screen</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tc>
                  <a:txBody>
                    <a:bodyPr/>
                    <a:lstStyle/>
                    <a:p>
                      <a:pPr algn="ctr">
                        <a:lnSpc>
                          <a:spcPct val="107000"/>
                        </a:lnSpc>
                        <a:spcAft>
                          <a:spcPts val="0"/>
                        </a:spcAft>
                      </a:pPr>
                      <a:r>
                        <a:rPr lang="fr-FR" sz="700">
                          <a:effectLst/>
                        </a:rPr>
                        <a:t>Total</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tc>
                <a:extLst>
                  <a:ext uri="{0D108BD9-81ED-4DB2-BD59-A6C34878D82A}">
                    <a16:rowId xmlns:a16="http://schemas.microsoft.com/office/drawing/2014/main" val="2871995692"/>
                  </a:ext>
                </a:extLst>
              </a:tr>
              <a:tr h="135116">
                <a:tc>
                  <a:txBody>
                    <a:bodyPr/>
                    <a:lstStyle/>
                    <a:p>
                      <a:pPr>
                        <a:lnSpc>
                          <a:spcPct val="107000"/>
                        </a:lnSpc>
                        <a:spcAft>
                          <a:spcPts val="0"/>
                        </a:spcAft>
                      </a:pPr>
                      <a:r>
                        <a:rPr lang="en-GB" sz="700">
                          <a:effectLst/>
                        </a:rPr>
                        <a:t>Bad Spelling</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324548203"/>
                  </a:ext>
                </a:extLst>
              </a:tr>
              <a:tr h="135116">
                <a:tc>
                  <a:txBody>
                    <a:bodyPr/>
                    <a:lstStyle/>
                    <a:p>
                      <a:pPr>
                        <a:lnSpc>
                          <a:spcPct val="107000"/>
                        </a:lnSpc>
                        <a:spcAft>
                          <a:spcPts val="0"/>
                        </a:spcAft>
                      </a:pPr>
                      <a:r>
                        <a:rPr lang="en-GB" sz="700">
                          <a:effectLst/>
                        </a:rPr>
                        <a:t>Wasted Space</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208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2294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711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1791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546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1873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2502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448025178"/>
                  </a:ext>
                </a:extLst>
              </a:tr>
              <a:tr h="135116">
                <a:tc>
                  <a:txBody>
                    <a:bodyPr/>
                    <a:lstStyle/>
                    <a:p>
                      <a:pPr>
                        <a:lnSpc>
                          <a:spcPct val="107000"/>
                        </a:lnSpc>
                        <a:spcAft>
                          <a:spcPts val="0"/>
                        </a:spcAft>
                      </a:pPr>
                      <a:r>
                        <a:rPr lang="en-GB" sz="700">
                          <a:effectLst/>
                        </a:rPr>
                        <a:t>Technical Jargon</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260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488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589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159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748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591955682"/>
                  </a:ext>
                </a:extLst>
              </a:tr>
              <a:tr h="135116">
                <a:tc>
                  <a:txBody>
                    <a:bodyPr/>
                    <a:lstStyle/>
                    <a:p>
                      <a:pPr>
                        <a:lnSpc>
                          <a:spcPct val="107000"/>
                        </a:lnSpc>
                        <a:spcAft>
                          <a:spcPts val="0"/>
                        </a:spcAft>
                      </a:pPr>
                      <a:r>
                        <a:rPr lang="en-GB" sz="700">
                          <a:effectLst/>
                        </a:rPr>
                        <a:t>Clipped Text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1842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4426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5800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468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4302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1035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931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6268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319971363"/>
                  </a:ext>
                </a:extLst>
              </a:tr>
              <a:tr h="135116">
                <a:tc>
                  <a:txBody>
                    <a:bodyPr/>
                    <a:lstStyle/>
                    <a:p>
                      <a:pPr>
                        <a:lnSpc>
                          <a:spcPct val="107000"/>
                        </a:lnSpc>
                        <a:spcAft>
                          <a:spcPts val="0"/>
                        </a:spcAft>
                      </a:pPr>
                      <a:r>
                        <a:rPr lang="en-GB" sz="700">
                          <a:effectLst/>
                        </a:rPr>
                        <a:t>Wrong Font Sizes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152926591"/>
                  </a:ext>
                </a:extLst>
              </a:tr>
              <a:tr h="135116">
                <a:tc>
                  <a:txBody>
                    <a:bodyPr/>
                    <a:lstStyle/>
                    <a:p>
                      <a:pPr>
                        <a:lnSpc>
                          <a:spcPct val="107000"/>
                        </a:lnSpc>
                        <a:spcAft>
                          <a:spcPts val="0"/>
                        </a:spcAft>
                      </a:pPr>
                      <a:r>
                        <a:rPr lang="en-GB" sz="700">
                          <a:effectLst/>
                        </a:rPr>
                        <a:t>Untranslated Text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176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1075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dirty="0">
                          <a:effectLst/>
                        </a:rPr>
                        <a:t>1059</a:t>
                      </a:r>
                      <a:endParaRPr lang="fr-F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550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469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232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1251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683483536"/>
                  </a:ext>
                </a:extLst>
              </a:tr>
              <a:tr h="135116">
                <a:tc>
                  <a:txBody>
                    <a:bodyPr/>
                    <a:lstStyle/>
                    <a:p>
                      <a:pPr>
                        <a:lnSpc>
                          <a:spcPct val="107000"/>
                        </a:lnSpc>
                        <a:spcAft>
                          <a:spcPts val="0"/>
                        </a:spcAft>
                      </a:pPr>
                      <a:r>
                        <a:rPr lang="en-GB" sz="700">
                          <a:effectLst/>
                        </a:rPr>
                        <a:t>Bad Colors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210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dirty="0">
                          <a:effectLst/>
                        </a:rPr>
                        <a:t>192</a:t>
                      </a:r>
                      <a:endParaRPr lang="fr-F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dirty="0">
                          <a:effectLst/>
                        </a:rPr>
                        <a:t>91</a:t>
                      </a:r>
                      <a:endParaRPr lang="fr-F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283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720276416"/>
                  </a:ext>
                </a:extLst>
              </a:tr>
              <a:tr h="135116">
                <a:tc>
                  <a:txBody>
                    <a:bodyPr/>
                    <a:lstStyle/>
                    <a:p>
                      <a:pPr>
                        <a:lnSpc>
                          <a:spcPct val="107000"/>
                        </a:lnSpc>
                        <a:spcAft>
                          <a:spcPts val="0"/>
                        </a:spcAft>
                      </a:pPr>
                      <a:r>
                        <a:rPr lang="en-GB" sz="700">
                          <a:effectLst/>
                        </a:rPr>
                        <a:t>Bad Scaling</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284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150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171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128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4126650557"/>
                  </a:ext>
                </a:extLst>
              </a:tr>
              <a:tr h="135116">
                <a:tc>
                  <a:txBody>
                    <a:bodyPr/>
                    <a:lstStyle/>
                    <a:p>
                      <a:pPr>
                        <a:lnSpc>
                          <a:spcPct val="107000"/>
                        </a:lnSpc>
                        <a:spcAft>
                          <a:spcPts val="0"/>
                        </a:spcAft>
                      </a:pPr>
                      <a:r>
                        <a:rPr lang="en-GB" sz="700">
                          <a:effectLst/>
                        </a:rPr>
                        <a:t>Low Res Image</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502643163"/>
                  </a:ext>
                </a:extLst>
              </a:tr>
              <a:tr h="135116">
                <a:tc>
                  <a:txBody>
                    <a:bodyPr/>
                    <a:lstStyle/>
                    <a:p>
                      <a:pPr>
                        <a:lnSpc>
                          <a:spcPct val="107000"/>
                        </a:lnSpc>
                        <a:spcAft>
                          <a:spcPts val="0"/>
                        </a:spcAft>
                      </a:pPr>
                      <a:r>
                        <a:rPr lang="en-GB" sz="700">
                          <a:effectLst/>
                        </a:rPr>
                        <a:t>Clipped Control</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359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1165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1303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1105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1524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653987611"/>
                  </a:ext>
                </a:extLst>
              </a:tr>
              <a:tr h="135116">
                <a:tc>
                  <a:txBody>
                    <a:bodyPr/>
                    <a:lstStyle/>
                    <a:p>
                      <a:pPr>
                        <a:lnSpc>
                          <a:spcPct val="107000"/>
                        </a:lnSpc>
                        <a:spcAft>
                          <a:spcPts val="0"/>
                        </a:spcAft>
                      </a:pPr>
                      <a:r>
                        <a:rPr lang="en-GB" sz="700">
                          <a:effectLst/>
                        </a:rPr>
                        <a:t>No Margins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120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169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289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894214350"/>
                  </a:ext>
                </a:extLst>
              </a:tr>
              <a:tr h="135116">
                <a:tc>
                  <a:txBody>
                    <a:bodyPr/>
                    <a:lstStyle/>
                    <a:p>
                      <a:pPr>
                        <a:lnSpc>
                          <a:spcPct val="107000"/>
                        </a:lnSpc>
                        <a:spcAft>
                          <a:spcPts val="0"/>
                        </a:spcAft>
                      </a:pPr>
                      <a:r>
                        <a:rPr lang="en-GB" sz="700">
                          <a:effectLst/>
                        </a:rPr>
                        <a:t>Uncentered</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323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323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278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427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940225826"/>
                  </a:ext>
                </a:extLst>
              </a:tr>
              <a:tr h="257419">
                <a:tc>
                  <a:txBody>
                    <a:bodyPr/>
                    <a:lstStyle/>
                    <a:p>
                      <a:pPr>
                        <a:lnSpc>
                          <a:spcPct val="107000"/>
                        </a:lnSpc>
                        <a:spcAft>
                          <a:spcPts val="0"/>
                        </a:spcAft>
                      </a:pPr>
                      <a:r>
                        <a:rPr lang="en-GB" sz="700">
                          <a:effectLst/>
                        </a:rPr>
                        <a:t>Unfilled Placeholder</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067143005"/>
                  </a:ext>
                </a:extLst>
              </a:tr>
              <a:tr h="135116">
                <a:tc>
                  <a:txBody>
                    <a:bodyPr/>
                    <a:lstStyle/>
                    <a:p>
                      <a:pPr>
                        <a:lnSpc>
                          <a:spcPct val="107000"/>
                        </a:lnSpc>
                        <a:spcAft>
                          <a:spcPts val="0"/>
                        </a:spcAft>
                      </a:pPr>
                      <a:r>
                        <a:rPr lang="en-GB" sz="700">
                          <a:effectLst/>
                        </a:rPr>
                        <a:t>Bad Margins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277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394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277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149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471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409490522"/>
                  </a:ext>
                </a:extLst>
              </a:tr>
              <a:tr h="135116">
                <a:tc>
                  <a:txBody>
                    <a:bodyPr/>
                    <a:lstStyle/>
                    <a:p>
                      <a:pPr>
                        <a:lnSpc>
                          <a:spcPct val="107000"/>
                        </a:lnSpc>
                        <a:spcAft>
                          <a:spcPts val="0"/>
                        </a:spcAft>
                      </a:pPr>
                      <a:r>
                        <a:rPr lang="en-GB" sz="700">
                          <a:effectLst/>
                        </a:rPr>
                        <a:t>Obscured Control</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159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719952654"/>
                  </a:ext>
                </a:extLst>
              </a:tr>
              <a:tr h="135116">
                <a:tc>
                  <a:txBody>
                    <a:bodyPr/>
                    <a:lstStyle/>
                    <a:p>
                      <a:pPr>
                        <a:lnSpc>
                          <a:spcPct val="107000"/>
                        </a:lnSpc>
                        <a:spcAft>
                          <a:spcPts val="0"/>
                        </a:spcAft>
                      </a:pPr>
                      <a:r>
                        <a:rPr lang="en-GB" sz="700">
                          <a:effectLst/>
                        </a:rPr>
                        <a:t>No Anti Aliasing</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424547118"/>
                  </a:ext>
                </a:extLst>
              </a:tr>
              <a:tr h="135116">
                <a:tc>
                  <a:txBody>
                    <a:bodyPr/>
                    <a:lstStyle/>
                    <a:p>
                      <a:pPr>
                        <a:lnSpc>
                          <a:spcPct val="107000"/>
                        </a:lnSpc>
                        <a:spcAft>
                          <a:spcPts val="0"/>
                        </a:spcAft>
                      </a:pPr>
                      <a:r>
                        <a:rPr lang="en-GB" sz="700">
                          <a:effectLst/>
                        </a:rPr>
                        <a:t>Empty View</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759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2274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2307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726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1115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899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3033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4122700960"/>
                  </a:ext>
                </a:extLst>
              </a:tr>
              <a:tr h="135116">
                <a:tc>
                  <a:txBody>
                    <a:bodyPr/>
                    <a:lstStyle/>
                    <a:p>
                      <a:pPr>
                        <a:lnSpc>
                          <a:spcPct val="107000"/>
                        </a:lnSpc>
                        <a:spcAft>
                          <a:spcPts val="0"/>
                        </a:spcAft>
                      </a:pPr>
                      <a:r>
                        <a:rPr lang="en-GB" sz="700">
                          <a:effectLst/>
                        </a:rPr>
                        <a:t>Unreadable Text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305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310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280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324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880904652"/>
                  </a:ext>
                </a:extLst>
              </a:tr>
              <a:tr h="257419">
                <a:tc>
                  <a:txBody>
                    <a:bodyPr/>
                    <a:lstStyle/>
                    <a:p>
                      <a:pPr>
                        <a:lnSpc>
                          <a:spcPct val="107000"/>
                        </a:lnSpc>
                        <a:spcAft>
                          <a:spcPts val="0"/>
                        </a:spcAft>
                      </a:pPr>
                      <a:r>
                        <a:rPr lang="en-GB" sz="700">
                          <a:effectLst/>
                        </a:rPr>
                        <a:t>Clashing Background</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137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66541296"/>
                  </a:ext>
                </a:extLst>
              </a:tr>
              <a:tr h="135116">
                <a:tc>
                  <a:txBody>
                    <a:bodyPr/>
                    <a:lstStyle/>
                    <a:p>
                      <a:pPr>
                        <a:lnSpc>
                          <a:spcPct val="107000"/>
                        </a:lnSpc>
                        <a:spcAft>
                          <a:spcPts val="0"/>
                        </a:spcAft>
                      </a:pPr>
                      <a:r>
                        <a:rPr lang="en-GB" sz="700">
                          <a:effectLst/>
                        </a:rPr>
                        <a:t>Unaligned Controls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92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162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223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697285525"/>
                  </a:ext>
                </a:extLst>
              </a:tr>
              <a:tr h="135116">
                <a:tc>
                  <a:txBody>
                    <a:bodyPr/>
                    <a:lstStyle/>
                    <a:p>
                      <a:pPr>
                        <a:lnSpc>
                          <a:spcPct val="107000"/>
                        </a:lnSpc>
                        <a:spcAft>
                          <a:spcPts val="0"/>
                        </a:spcAft>
                      </a:pPr>
                      <a:r>
                        <a:rPr lang="en-GB" sz="700">
                          <a:effectLst/>
                        </a:rPr>
                        <a:t>Crowded Controlls</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107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044561916"/>
                  </a:ext>
                </a:extLst>
              </a:tr>
              <a:tr h="135116">
                <a:tc>
                  <a:txBody>
                    <a:bodyPr/>
                    <a:lstStyle/>
                    <a:p>
                      <a:pPr>
                        <a:lnSpc>
                          <a:spcPct val="107000"/>
                        </a:lnSpc>
                        <a:spcAft>
                          <a:spcPts val="0"/>
                        </a:spcAft>
                      </a:pPr>
                      <a:r>
                        <a:rPr lang="en-GB" sz="700">
                          <a:effectLst/>
                        </a:rPr>
                        <a:t>Obscured Text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115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413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509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428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528</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610960848"/>
                  </a:ext>
                </a:extLst>
              </a:tr>
              <a:tr h="257419">
                <a:tc>
                  <a:txBody>
                    <a:bodyPr/>
                    <a:lstStyle/>
                    <a:p>
                      <a:pPr>
                        <a:lnSpc>
                          <a:spcPct val="107000"/>
                        </a:lnSpc>
                        <a:spcAft>
                          <a:spcPts val="0"/>
                        </a:spcAft>
                      </a:pPr>
                      <a:r>
                        <a:rPr lang="en-GB" sz="700">
                          <a:effectLst/>
                        </a:rPr>
                        <a:t>Unlabeled Entry Field</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171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349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399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121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234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86</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200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520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029220238"/>
                  </a:ext>
                </a:extLst>
              </a:tr>
              <a:tr h="135116">
                <a:tc>
                  <a:txBody>
                    <a:bodyPr/>
                    <a:lstStyle/>
                    <a:p>
                      <a:pPr>
                        <a:lnSpc>
                          <a:spcPct val="107000"/>
                        </a:lnSpc>
                        <a:spcAft>
                          <a:spcPts val="0"/>
                        </a:spcAft>
                      </a:pPr>
                      <a:r>
                        <a:rPr lang="en-GB" sz="700">
                          <a:effectLst/>
                        </a:rPr>
                        <a:t>Not Enough Space</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285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257</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205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2944966361"/>
                  </a:ext>
                </a:extLst>
              </a:tr>
              <a:tr h="135116">
                <a:tc>
                  <a:txBody>
                    <a:bodyPr/>
                    <a:lstStyle/>
                    <a:p>
                      <a:pPr>
                        <a:lnSpc>
                          <a:spcPct val="107000"/>
                        </a:lnSpc>
                        <a:spcAft>
                          <a:spcPts val="0"/>
                        </a:spcAft>
                      </a:pPr>
                      <a:r>
                        <a:rPr lang="en-GB" sz="700">
                          <a:effectLst/>
                        </a:rPr>
                        <a:t>Missing Text</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62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907803665"/>
                  </a:ext>
                </a:extLst>
              </a:tr>
              <a:tr h="135116">
                <a:tc>
                  <a:txBody>
                    <a:bodyPr/>
                    <a:lstStyle/>
                    <a:p>
                      <a:pPr>
                        <a:lnSpc>
                          <a:spcPct val="107000"/>
                        </a:lnSpc>
                        <a:spcAft>
                          <a:spcPts val="0"/>
                        </a:spcAft>
                      </a:pPr>
                      <a:r>
                        <a:rPr lang="en-GB" sz="700">
                          <a:effectLst/>
                        </a:rPr>
                        <a:t>Wrong Encoding</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3</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829636525"/>
                  </a:ext>
                </a:extLst>
              </a:tr>
              <a:tr h="135116">
                <a:tc>
                  <a:txBody>
                    <a:bodyPr/>
                    <a:lstStyle/>
                    <a:p>
                      <a:pPr>
                        <a:lnSpc>
                          <a:spcPct val="107000"/>
                        </a:lnSpc>
                        <a:spcAft>
                          <a:spcPts val="0"/>
                        </a:spcAft>
                      </a:pPr>
                      <a:r>
                        <a:rPr lang="en-GB" sz="700">
                          <a:effectLst/>
                        </a:rPr>
                        <a:t>Misaligned Control</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1</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25</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3153743226"/>
                  </a:ext>
                </a:extLst>
              </a:tr>
              <a:tr h="135116">
                <a:tc>
                  <a:txBody>
                    <a:bodyPr/>
                    <a:lstStyle/>
                    <a:p>
                      <a:pPr>
                        <a:lnSpc>
                          <a:spcPct val="107000"/>
                        </a:lnSpc>
                        <a:spcAft>
                          <a:spcPts val="0"/>
                        </a:spcAft>
                      </a:pPr>
                      <a:r>
                        <a:rPr lang="en-GB" sz="700">
                          <a:effectLst/>
                        </a:rPr>
                        <a:t>Too Large Control</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2409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2409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0</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a:effectLst/>
                        </a:rPr>
                        <a:t>2409</a:t>
                      </a:r>
                      <a:endParaRPr lang="fr-FR" sz="70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tc>
                  <a:txBody>
                    <a:bodyPr/>
                    <a:lstStyle/>
                    <a:p>
                      <a:pPr algn="r">
                        <a:lnSpc>
                          <a:spcPct val="107000"/>
                        </a:lnSpc>
                        <a:spcAft>
                          <a:spcPts val="0"/>
                        </a:spcAft>
                      </a:pPr>
                      <a:r>
                        <a:rPr lang="en-GB" sz="700" dirty="0">
                          <a:effectLst/>
                        </a:rPr>
                        <a:t>2409</a:t>
                      </a:r>
                      <a:endParaRPr lang="fr-FR"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925" marR="45925" marT="0" marB="0" anchor="b"/>
                </a:tc>
                <a:extLst>
                  <a:ext uri="{0D108BD9-81ED-4DB2-BD59-A6C34878D82A}">
                    <a16:rowId xmlns:a16="http://schemas.microsoft.com/office/drawing/2014/main" val="1710873480"/>
                  </a:ext>
                </a:extLst>
              </a:tr>
            </a:tbl>
          </a:graphicData>
        </a:graphic>
      </p:graphicFrame>
    </p:spTree>
    <p:extLst>
      <p:ext uri="{BB962C8B-B14F-4D97-AF65-F5344CB8AC3E}">
        <p14:creationId xmlns:p14="http://schemas.microsoft.com/office/powerpoint/2010/main" val="254202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84D8E1-5A25-43F3-88EC-4736172BED31}"/>
              </a:ext>
            </a:extLst>
          </p:cNvPr>
          <p:cNvSpPr>
            <a:spLocks noGrp="1"/>
          </p:cNvSpPr>
          <p:nvPr>
            <p:ph type="title"/>
          </p:nvPr>
        </p:nvSpPr>
        <p:spPr/>
        <p:txBody>
          <a:bodyPr/>
          <a:lstStyle/>
          <a:p>
            <a:r>
              <a:rPr lang="en-GB" dirty="0"/>
              <a:t>Research</a:t>
            </a:r>
          </a:p>
        </p:txBody>
      </p:sp>
      <p:pic>
        <p:nvPicPr>
          <p:cNvPr id="6" name="Espace réservé du contenu 5" descr="Une image contenant capture d’écran, texte&#10;&#10;Description générée automatiquement">
            <a:extLst>
              <a:ext uri="{FF2B5EF4-FFF2-40B4-BE49-F238E27FC236}">
                <a16:creationId xmlns:a16="http://schemas.microsoft.com/office/drawing/2014/main" id="{C0F72740-5195-4F4A-9816-A9E2F1A6E24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21331" y="562414"/>
            <a:ext cx="5141786" cy="5715952"/>
          </a:xfrm>
        </p:spPr>
      </p:pic>
      <p:sp>
        <p:nvSpPr>
          <p:cNvPr id="11" name="Espace réservé du contenu 10">
            <a:extLst>
              <a:ext uri="{FF2B5EF4-FFF2-40B4-BE49-F238E27FC236}">
                <a16:creationId xmlns:a16="http://schemas.microsoft.com/office/drawing/2014/main" id="{FCDBE758-0893-4119-8305-C299C7C20BBA}"/>
              </a:ext>
            </a:extLst>
          </p:cNvPr>
          <p:cNvSpPr>
            <a:spLocks noGrp="1"/>
          </p:cNvSpPr>
          <p:nvPr>
            <p:ph sz="half" idx="2"/>
          </p:nvPr>
        </p:nvSpPr>
        <p:spPr>
          <a:xfrm>
            <a:off x="906748" y="1845736"/>
            <a:ext cx="2880934" cy="4023359"/>
          </a:xfrm>
        </p:spPr>
        <p:txBody>
          <a:bodyPr/>
          <a:lstStyle/>
          <a:p>
            <a:r>
              <a:rPr lang="en-GB" dirty="0"/>
              <a:t>Small increments</a:t>
            </a:r>
          </a:p>
          <a:p>
            <a:r>
              <a:rPr lang="en-GB" dirty="0"/>
              <a:t>Specialized</a:t>
            </a:r>
          </a:p>
          <a:p>
            <a:endParaRPr lang="en-GB" dirty="0"/>
          </a:p>
          <a:p>
            <a:endParaRPr lang="en-GB" dirty="0"/>
          </a:p>
          <a:p>
            <a:endParaRPr lang="en-GB" dirty="0"/>
          </a:p>
          <a:p>
            <a:endParaRPr lang="en-GB" dirty="0"/>
          </a:p>
          <a:p>
            <a:r>
              <a:rPr lang="en-GB" dirty="0"/>
              <a:t>AI is here to take our jobs</a:t>
            </a:r>
          </a:p>
        </p:txBody>
      </p:sp>
      <p:sp>
        <p:nvSpPr>
          <p:cNvPr id="4" name="Espace réservé du numéro de diapositive 3">
            <a:extLst>
              <a:ext uri="{FF2B5EF4-FFF2-40B4-BE49-F238E27FC236}">
                <a16:creationId xmlns:a16="http://schemas.microsoft.com/office/drawing/2014/main" id="{8FCF9FBC-328C-4212-86C8-AE8B8A76C246}"/>
              </a:ext>
            </a:extLst>
          </p:cNvPr>
          <p:cNvSpPr>
            <a:spLocks noGrp="1"/>
          </p:cNvSpPr>
          <p:nvPr>
            <p:ph type="sldNum" sz="quarter" idx="12"/>
          </p:nvPr>
        </p:nvSpPr>
        <p:spPr/>
        <p:txBody>
          <a:bodyPr/>
          <a:lstStyle/>
          <a:p>
            <a:fld id="{09C236E5-1115-4C36-9592-683278B36E51}" type="slidenum">
              <a:rPr lang="fr-FR" smtClean="0"/>
              <a:t>2</a:t>
            </a:fld>
            <a:endParaRPr lang="fr-FR"/>
          </a:p>
        </p:txBody>
      </p:sp>
    </p:spTree>
    <p:extLst>
      <p:ext uri="{BB962C8B-B14F-4D97-AF65-F5344CB8AC3E}">
        <p14:creationId xmlns:p14="http://schemas.microsoft.com/office/powerpoint/2010/main" val="3267187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b="1" dirty="0"/>
              <a:t>Classification of the user-interface text defects</a:t>
            </a:r>
            <a:endParaRPr lang="fr-FR" dirty="0"/>
          </a:p>
        </p:txBody>
      </p:sp>
      <p:sp>
        <p:nvSpPr>
          <p:cNvPr id="3" name="Espace réservé du contenu 2"/>
          <p:cNvSpPr>
            <a:spLocks noGrp="1"/>
          </p:cNvSpPr>
          <p:nvPr>
            <p:ph idx="1"/>
          </p:nvPr>
        </p:nvSpPr>
        <p:spPr>
          <a:xfrm>
            <a:off x="822959" y="1845734"/>
            <a:ext cx="2123031" cy="4023360"/>
          </a:xfrm>
        </p:spPr>
        <p:txBody>
          <a:bodyPr/>
          <a:lstStyle/>
          <a:p>
            <a:r>
              <a:rPr lang="en-US" dirty="0"/>
              <a:t>Text presentation defects</a:t>
            </a:r>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20</a:t>
            </a:fld>
            <a:endParaRPr lang="fr-FR"/>
          </a:p>
        </p:txBody>
      </p:sp>
      <p:pic>
        <p:nvPicPr>
          <p:cNvPr id="7" name="Image 6"/>
          <p:cNvPicPr>
            <a:picLocks noChangeAspect="1"/>
          </p:cNvPicPr>
          <p:nvPr/>
        </p:nvPicPr>
        <p:blipFill rotWithShape="1">
          <a:blip r:embed="rId2"/>
          <a:srcRect l="17339" t="17812" r="36613" b="19700"/>
          <a:stretch/>
        </p:blipFill>
        <p:spPr>
          <a:xfrm>
            <a:off x="3111910" y="1784867"/>
            <a:ext cx="5914102" cy="4453702"/>
          </a:xfrm>
          <a:prstGeom prst="rect">
            <a:avLst/>
          </a:prstGeom>
        </p:spPr>
      </p:pic>
      <p:pic>
        <p:nvPicPr>
          <p:cNvPr id="4104" name="Image 22">
            <a:extLst>
              <a:ext uri="{FF2B5EF4-FFF2-40B4-BE49-F238E27FC236}">
                <a16:creationId xmlns:a16="http://schemas.microsoft.com/office/drawing/2014/main" id="{79819B6E-F88B-453C-BE1F-4288CF722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49375"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Image 21">
            <a:extLst>
              <a:ext uri="{FF2B5EF4-FFF2-40B4-BE49-F238E27FC236}">
                <a16:creationId xmlns:a16="http://schemas.microsoft.com/office/drawing/2014/main" id="{D3DD809D-F331-4C80-A2D6-D57F29A78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41438"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Image 20">
            <a:extLst>
              <a:ext uri="{FF2B5EF4-FFF2-40B4-BE49-F238E27FC236}">
                <a16:creationId xmlns:a16="http://schemas.microsoft.com/office/drawing/2014/main" id="{76E97779-B6C5-4DF0-B090-E5D99C269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335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Image 19">
            <a:extLst>
              <a:ext uri="{FF2B5EF4-FFF2-40B4-BE49-F238E27FC236}">
                <a16:creationId xmlns:a16="http://schemas.microsoft.com/office/drawing/2014/main" id="{E7FB2E70-F636-4EBE-9C71-EAA883C4A1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33500" cy="258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Image 18">
            <a:extLst>
              <a:ext uri="{FF2B5EF4-FFF2-40B4-BE49-F238E27FC236}">
                <a16:creationId xmlns:a16="http://schemas.microsoft.com/office/drawing/2014/main" id="{89BD096D-EC45-41BB-A824-420150D18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333500" cy="2587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Image 17">
            <a:extLst>
              <a:ext uri="{FF2B5EF4-FFF2-40B4-BE49-F238E27FC236}">
                <a16:creationId xmlns:a16="http://schemas.microsoft.com/office/drawing/2014/main" id="{477FB8F4-8CE8-4263-99A3-74C5A5643A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25563" cy="2587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Image 16">
            <a:extLst>
              <a:ext uri="{FF2B5EF4-FFF2-40B4-BE49-F238E27FC236}">
                <a16:creationId xmlns:a16="http://schemas.microsoft.com/office/drawing/2014/main" id="{B6BAF04F-0661-4C1B-9963-BA3408B3C0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311275" cy="258763"/>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 15">
            <a:extLst>
              <a:ext uri="{FF2B5EF4-FFF2-40B4-BE49-F238E27FC236}">
                <a16:creationId xmlns:a16="http://schemas.microsoft.com/office/drawing/2014/main" id="{F92D04C7-2614-4753-9218-66B43E01968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1303338" cy="25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51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Classification of the user-interface text defects</a:t>
            </a:r>
            <a:endParaRPr lang="fr-FR" dirty="0"/>
          </a:p>
        </p:txBody>
      </p:sp>
      <p:sp>
        <p:nvSpPr>
          <p:cNvPr id="3" name="Espace réservé du contenu 2"/>
          <p:cNvSpPr>
            <a:spLocks noGrp="1"/>
          </p:cNvSpPr>
          <p:nvPr>
            <p:ph idx="1"/>
          </p:nvPr>
        </p:nvSpPr>
        <p:spPr>
          <a:xfrm>
            <a:off x="822960" y="1845734"/>
            <a:ext cx="1802254" cy="4023360"/>
          </a:xfrm>
        </p:spPr>
        <p:txBody>
          <a:bodyPr/>
          <a:lstStyle/>
          <a:p>
            <a:r>
              <a:rPr lang="en-GB" dirty="0"/>
              <a:t>Text semantics defects</a:t>
            </a:r>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21</a:t>
            </a:fld>
            <a:endParaRPr lang="fr-FR"/>
          </a:p>
        </p:txBody>
      </p:sp>
      <p:pic>
        <p:nvPicPr>
          <p:cNvPr id="5" name="Image 4"/>
          <p:cNvPicPr>
            <a:picLocks noChangeAspect="1"/>
          </p:cNvPicPr>
          <p:nvPr/>
        </p:nvPicPr>
        <p:blipFill rotWithShape="1">
          <a:blip r:embed="rId2"/>
          <a:srcRect l="20363" t="11490" r="11451" b="7203"/>
          <a:stretch/>
        </p:blipFill>
        <p:spPr>
          <a:xfrm>
            <a:off x="2512954" y="1932039"/>
            <a:ext cx="6457754" cy="4273346"/>
          </a:xfrm>
          <a:prstGeom prst="rect">
            <a:avLst/>
          </a:prstGeom>
        </p:spPr>
      </p:pic>
    </p:spTree>
    <p:extLst>
      <p:ext uri="{BB962C8B-B14F-4D97-AF65-F5344CB8AC3E}">
        <p14:creationId xmlns:p14="http://schemas.microsoft.com/office/powerpoint/2010/main" val="363006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Detection of the defects</a:t>
            </a:r>
            <a:br>
              <a:rPr lang="fr-FR" b="1" dirty="0"/>
            </a:br>
            <a:endParaRPr lang="fr-FR" dirty="0"/>
          </a:p>
        </p:txBody>
      </p:sp>
      <p:sp>
        <p:nvSpPr>
          <p:cNvPr id="3" name="Espace réservé du contenu 2"/>
          <p:cNvSpPr>
            <a:spLocks noGrp="1"/>
          </p:cNvSpPr>
          <p:nvPr>
            <p:ph idx="1"/>
          </p:nvPr>
        </p:nvSpPr>
        <p:spPr>
          <a:xfrm>
            <a:off x="822959" y="1845734"/>
            <a:ext cx="2948941" cy="4023360"/>
          </a:xfrm>
        </p:spPr>
        <p:txBody>
          <a:bodyPr/>
          <a:lstStyle/>
          <a:p>
            <a:pPr hangingPunct="0"/>
            <a:r>
              <a:rPr lang="en-GB" dirty="0"/>
              <a:t>Sources:</a:t>
            </a:r>
          </a:p>
          <a:p>
            <a:pPr lvl="1" hangingPunct="0"/>
            <a:r>
              <a:rPr lang="en-GB" dirty="0"/>
              <a:t>Screenshots</a:t>
            </a:r>
          </a:p>
          <a:p>
            <a:pPr lvl="1" hangingPunct="0"/>
            <a:r>
              <a:rPr lang="en-GB" dirty="0"/>
              <a:t>Application window texts</a:t>
            </a:r>
          </a:p>
          <a:p>
            <a:pPr lvl="1" hangingPunct="0"/>
            <a:r>
              <a:rPr lang="en-GB" dirty="0"/>
              <a:t>Application texts</a:t>
            </a:r>
          </a:p>
          <a:p>
            <a:pPr lvl="1" hangingPunct="0"/>
            <a:endParaRPr lang="en-GB" dirty="0"/>
          </a:p>
          <a:p>
            <a:pPr marL="201168" lvl="1" indent="0" hangingPunct="0">
              <a:buNone/>
            </a:pPr>
            <a:r>
              <a:rPr lang="en-GB" dirty="0"/>
              <a:t>Process:</a:t>
            </a:r>
          </a:p>
          <a:p>
            <a:pPr lvl="1" hangingPunct="0"/>
            <a:r>
              <a:rPr lang="en-GB" dirty="0"/>
              <a:t>Generate app execution paths.</a:t>
            </a:r>
          </a:p>
          <a:p>
            <a:pPr lvl="1" hangingPunct="0"/>
            <a:r>
              <a:rPr lang="en-GB" dirty="0"/>
              <a:t>Run on many devices.</a:t>
            </a:r>
          </a:p>
          <a:p>
            <a:pPr lvl="1" hangingPunct="0"/>
            <a:r>
              <a:rPr lang="en-GB" dirty="0"/>
              <a:t>Take screenshots.</a:t>
            </a:r>
          </a:p>
          <a:p>
            <a:pPr lvl="1" hangingPunct="0"/>
            <a:r>
              <a:rPr lang="en-GB" dirty="0"/>
              <a:t>Analyse all screenshots</a:t>
            </a:r>
          </a:p>
          <a:p>
            <a:pPr lvl="1" hangingPunct="0"/>
            <a:endParaRPr lang="en-GB" dirty="0"/>
          </a:p>
          <a:p>
            <a:pPr lvl="1" hangingPunct="0"/>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22</a:t>
            </a:fld>
            <a:endParaRPr lang="fr-FR"/>
          </a:p>
        </p:txBody>
      </p:sp>
      <p:pic>
        <p:nvPicPr>
          <p:cNvPr id="6" name="Image 5">
            <a:extLst>
              <a:ext uri="{FF2B5EF4-FFF2-40B4-BE49-F238E27FC236}">
                <a16:creationId xmlns:a16="http://schemas.microsoft.com/office/drawing/2014/main" id="{936D6450-7602-4723-9FA8-F87DB2D6D0D7}"/>
              </a:ext>
            </a:extLst>
          </p:cNvPr>
          <p:cNvPicPr>
            <a:picLocks noChangeAspect="1"/>
          </p:cNvPicPr>
          <p:nvPr/>
        </p:nvPicPr>
        <p:blipFill>
          <a:blip r:embed="rId2"/>
          <a:stretch>
            <a:fillRect/>
          </a:stretch>
        </p:blipFill>
        <p:spPr>
          <a:xfrm>
            <a:off x="4432465" y="1918796"/>
            <a:ext cx="4529779" cy="4680520"/>
          </a:xfrm>
          <a:prstGeom prst="rect">
            <a:avLst/>
          </a:prstGeom>
        </p:spPr>
      </p:pic>
    </p:spTree>
    <p:extLst>
      <p:ext uri="{BB962C8B-B14F-4D97-AF65-F5344CB8AC3E}">
        <p14:creationId xmlns:p14="http://schemas.microsoft.com/office/powerpoint/2010/main" val="3719775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b="1" dirty="0"/>
              <a:t>Detection rules</a:t>
            </a:r>
            <a:endParaRPr lang="fr-FR" dirty="0"/>
          </a:p>
        </p:txBody>
      </p:sp>
      <p:pic>
        <p:nvPicPr>
          <p:cNvPr id="8" name="Espace réservé du contenu 7"/>
          <p:cNvPicPr>
            <a:picLocks noGrp="1" noChangeAspect="1"/>
          </p:cNvPicPr>
          <p:nvPr>
            <p:ph idx="1"/>
          </p:nvPr>
        </p:nvPicPr>
        <p:blipFill rotWithShape="1">
          <a:blip r:embed="rId2"/>
          <a:srcRect l="23346" t="15056" r="30673" b="2269"/>
          <a:stretch/>
        </p:blipFill>
        <p:spPr>
          <a:xfrm>
            <a:off x="822960" y="1880420"/>
            <a:ext cx="3795044" cy="3786648"/>
          </a:xfrm>
          <a:prstGeom prst="rect">
            <a:avLst/>
          </a:prstGeom>
        </p:spPr>
      </p:pic>
      <p:sp>
        <p:nvSpPr>
          <p:cNvPr id="6" name="Espace réservé du numéro de diapositive 5"/>
          <p:cNvSpPr>
            <a:spLocks noGrp="1"/>
          </p:cNvSpPr>
          <p:nvPr>
            <p:ph type="sldNum" sz="quarter" idx="12"/>
          </p:nvPr>
        </p:nvSpPr>
        <p:spPr/>
        <p:txBody>
          <a:bodyPr/>
          <a:lstStyle/>
          <a:p>
            <a:fld id="{09C236E5-1115-4C36-9592-683278B36E51}" type="slidenum">
              <a:rPr lang="fr-FR" smtClean="0"/>
              <a:t>23</a:t>
            </a:fld>
            <a:endParaRPr lang="fr-F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9" name="Image 8"/>
          <p:cNvPicPr>
            <a:picLocks noChangeAspect="1"/>
          </p:cNvPicPr>
          <p:nvPr/>
        </p:nvPicPr>
        <p:blipFill rotWithShape="1">
          <a:blip r:embed="rId3"/>
          <a:srcRect l="23347" t="15124" r="35887" b="4224"/>
          <a:stretch/>
        </p:blipFill>
        <p:spPr>
          <a:xfrm>
            <a:off x="4922273" y="1987345"/>
            <a:ext cx="3727655" cy="4092677"/>
          </a:xfrm>
          <a:prstGeom prst="rect">
            <a:avLst/>
          </a:prstGeom>
        </p:spPr>
      </p:pic>
    </p:spTree>
    <p:extLst>
      <p:ext uri="{BB962C8B-B14F-4D97-AF65-F5344CB8AC3E}">
        <p14:creationId xmlns:p14="http://schemas.microsoft.com/office/powerpoint/2010/main" val="3169681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b="1" dirty="0"/>
              <a:t>Testing example</a:t>
            </a:r>
            <a:endParaRPr lang="fr-FR" dirty="0"/>
          </a:p>
        </p:txBody>
      </p:sp>
      <p:sp>
        <p:nvSpPr>
          <p:cNvPr id="13" name="Espace réservé du contenu 12"/>
          <p:cNvSpPr>
            <a:spLocks noGrp="1"/>
          </p:cNvSpPr>
          <p:nvPr>
            <p:ph sz="half" idx="1"/>
          </p:nvPr>
        </p:nvSpPr>
        <p:spPr/>
        <p:txBody>
          <a:bodyPr/>
          <a:lstStyle/>
          <a:p>
            <a:r>
              <a:rPr lang="en-US" dirty="0"/>
              <a:t>One small app as showcase</a:t>
            </a:r>
          </a:p>
          <a:p>
            <a:pPr lvl="1"/>
            <a:r>
              <a:rPr lang="en-US" dirty="0"/>
              <a:t>Multilanguage support</a:t>
            </a:r>
          </a:p>
          <a:p>
            <a:pPr lvl="1"/>
            <a:r>
              <a:rPr lang="en-US" dirty="0"/>
              <a:t>iPhone and Android apps</a:t>
            </a:r>
          </a:p>
          <a:p>
            <a:pPr lvl="1"/>
            <a:r>
              <a:rPr lang="en-US" dirty="0"/>
              <a:t>Multiple devices support</a:t>
            </a:r>
          </a:p>
          <a:p>
            <a:pPr lvl="1"/>
            <a:endParaRPr lang="fr-FR" dirty="0"/>
          </a:p>
        </p:txBody>
      </p:sp>
      <p:sp>
        <p:nvSpPr>
          <p:cNvPr id="9" name="Espace réservé du numéro de diapositive 8"/>
          <p:cNvSpPr>
            <a:spLocks noGrp="1"/>
          </p:cNvSpPr>
          <p:nvPr>
            <p:ph type="sldNum" sz="quarter" idx="12"/>
          </p:nvPr>
        </p:nvSpPr>
        <p:spPr/>
        <p:txBody>
          <a:bodyPr/>
          <a:lstStyle/>
          <a:p>
            <a:fld id="{09C236E5-1115-4C36-9592-683278B36E51}" type="slidenum">
              <a:rPr lang="fr-FR" smtClean="0"/>
              <a:t>24</a:t>
            </a:fld>
            <a:endParaRPr lang="fr-FR"/>
          </a:p>
        </p:txBody>
      </p:sp>
      <p:sp>
        <p:nvSpPr>
          <p:cNvPr id="8" name="Rectangle 8"/>
          <p:cNvSpPr>
            <a:spLocks noChangeArrowheads="1"/>
          </p:cNvSpPr>
          <p:nvPr/>
        </p:nvSpPr>
        <p:spPr bwMode="auto">
          <a:xfrm>
            <a:off x="2463800" y="2590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1" name="Image 10"/>
          <p:cNvPicPr>
            <a:picLocks noChangeAspect="1"/>
          </p:cNvPicPr>
          <p:nvPr/>
        </p:nvPicPr>
        <p:blipFill rotWithShape="1">
          <a:blip r:embed="rId2"/>
          <a:srcRect l="27917" t="22427" r="21389" b="14621"/>
          <a:stretch/>
        </p:blipFill>
        <p:spPr>
          <a:xfrm>
            <a:off x="4412266" y="1775367"/>
            <a:ext cx="4635500" cy="3175000"/>
          </a:xfrm>
          <a:prstGeom prst="rect">
            <a:avLst/>
          </a:prstGeom>
        </p:spPr>
      </p:pic>
      <p:pic>
        <p:nvPicPr>
          <p:cNvPr id="16" name="Image 15"/>
          <p:cNvPicPr>
            <a:picLocks noChangeAspect="1"/>
          </p:cNvPicPr>
          <p:nvPr/>
        </p:nvPicPr>
        <p:blipFill rotWithShape="1">
          <a:blip r:embed="rId3" cstate="print">
            <a:extLst>
              <a:ext uri="{28A0092B-C50C-407E-A947-70E740481C1C}">
                <a14:useLocalDpi xmlns:a14="http://schemas.microsoft.com/office/drawing/2010/main" val="0"/>
              </a:ext>
            </a:extLst>
          </a:blip>
          <a:srcRect t="30818" r="42460" b="42225"/>
          <a:stretch/>
        </p:blipFill>
        <p:spPr>
          <a:xfrm>
            <a:off x="129049" y="4961741"/>
            <a:ext cx="5261487" cy="1367913"/>
          </a:xfrm>
          <a:prstGeom prst="rect">
            <a:avLst/>
          </a:prstGeom>
        </p:spPr>
      </p:pic>
    </p:spTree>
    <p:extLst>
      <p:ext uri="{BB962C8B-B14F-4D97-AF65-F5344CB8AC3E}">
        <p14:creationId xmlns:p14="http://schemas.microsoft.com/office/powerpoint/2010/main" val="4141930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Testing results</a:t>
            </a:r>
            <a:endParaRPr lang="fr-FR" dirty="0"/>
          </a:p>
        </p:txBody>
      </p:sp>
      <p:sp>
        <p:nvSpPr>
          <p:cNvPr id="6" name="Espace réservé du numéro de diapositive 5"/>
          <p:cNvSpPr>
            <a:spLocks noGrp="1"/>
          </p:cNvSpPr>
          <p:nvPr>
            <p:ph type="sldNum" sz="quarter" idx="12"/>
          </p:nvPr>
        </p:nvSpPr>
        <p:spPr/>
        <p:txBody>
          <a:bodyPr/>
          <a:lstStyle/>
          <a:p>
            <a:fld id="{09C236E5-1115-4C36-9592-683278B36E51}" type="slidenum">
              <a:rPr lang="fr-FR" smtClean="0"/>
              <a:t>25</a:t>
            </a:fld>
            <a:endParaRPr lang="fr-FR"/>
          </a:p>
        </p:txBody>
      </p:sp>
      <p:pic>
        <p:nvPicPr>
          <p:cNvPr id="28" name="Image 27"/>
          <p:cNvPicPr>
            <a:picLocks noChangeAspect="1"/>
          </p:cNvPicPr>
          <p:nvPr/>
        </p:nvPicPr>
        <p:blipFill rotWithShape="1">
          <a:blip r:embed="rId2"/>
          <a:srcRect l="23195" t="13235" r="22500" b="7570"/>
          <a:stretch/>
        </p:blipFill>
        <p:spPr>
          <a:xfrm>
            <a:off x="2876445" y="1952624"/>
            <a:ext cx="5346805" cy="4300691"/>
          </a:xfrm>
          <a:prstGeom prst="rect">
            <a:avLst/>
          </a:prstGeom>
        </p:spPr>
      </p:pic>
      <p:pic>
        <p:nvPicPr>
          <p:cNvPr id="3082" name="Image 11">
            <a:extLst>
              <a:ext uri="{FF2B5EF4-FFF2-40B4-BE49-F238E27FC236}">
                <a16:creationId xmlns:a16="http://schemas.microsoft.com/office/drawing/2014/main" id="{E22C4256-4DCB-4B19-A874-564956306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81" name="Image 10">
            <a:extLst>
              <a:ext uri="{FF2B5EF4-FFF2-40B4-BE49-F238E27FC236}">
                <a16:creationId xmlns:a16="http://schemas.microsoft.com/office/drawing/2014/main" id="{F645B3D0-4802-4AB7-B4B3-CD7AB8455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98525"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Image 9">
            <a:extLst>
              <a:ext uri="{FF2B5EF4-FFF2-40B4-BE49-F238E27FC236}">
                <a16:creationId xmlns:a16="http://schemas.microsoft.com/office/drawing/2014/main" id="{3006C8B2-D964-4D83-B893-1358AC2D2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9" name="Image 8">
            <a:extLst>
              <a:ext uri="{FF2B5EF4-FFF2-40B4-BE49-F238E27FC236}">
                <a16:creationId xmlns:a16="http://schemas.microsoft.com/office/drawing/2014/main" id="{9F3411AB-A906-4F77-A82B-CF45FBB5E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Image 7">
            <a:extLst>
              <a:ext uri="{FF2B5EF4-FFF2-40B4-BE49-F238E27FC236}">
                <a16:creationId xmlns:a16="http://schemas.microsoft.com/office/drawing/2014/main" id="{4944A07B-1572-4F1A-ACF2-97DEDB4F3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7" name="Image 6">
            <a:extLst>
              <a:ext uri="{FF2B5EF4-FFF2-40B4-BE49-F238E27FC236}">
                <a16:creationId xmlns:a16="http://schemas.microsoft.com/office/drawing/2014/main" id="{1B40E0B7-A134-4D89-B945-FF2FC95366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Image 5">
            <a:extLst>
              <a:ext uri="{FF2B5EF4-FFF2-40B4-BE49-F238E27FC236}">
                <a16:creationId xmlns:a16="http://schemas.microsoft.com/office/drawing/2014/main" id="{EB11F699-F706-4C4D-BBE8-54720AA636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Image 4">
            <a:extLst>
              <a:ext uri="{FF2B5EF4-FFF2-40B4-BE49-F238E27FC236}">
                <a16:creationId xmlns:a16="http://schemas.microsoft.com/office/drawing/2014/main" id="{FBF3EDE3-6F3D-42A2-A718-2468456FE1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92175" cy="1222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Image 3">
            <a:extLst>
              <a:ext uri="{FF2B5EF4-FFF2-40B4-BE49-F238E27FC236}">
                <a16:creationId xmlns:a16="http://schemas.microsoft.com/office/drawing/2014/main" id="{9AAA82E0-707A-4769-8C02-776B06F71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8525" cy="174625"/>
          </a:xfrm>
          <a:prstGeom prst="rect">
            <a:avLst/>
          </a:prstGeom>
          <a:noFill/>
          <a:extLst>
            <a:ext uri="{909E8E84-426E-40DD-AFC4-6F175D3DCCD1}">
              <a14:hiddenFill xmlns:a14="http://schemas.microsoft.com/office/drawing/2010/main">
                <a:solidFill>
                  <a:srgbClr val="FFFFFF"/>
                </a:solidFill>
              </a14:hiddenFill>
            </a:ext>
          </a:extLst>
        </p:spPr>
      </p:pic>
      <p:pic>
        <p:nvPicPr>
          <p:cNvPr id="3073" name="Image 2">
            <a:extLst>
              <a:ext uri="{FF2B5EF4-FFF2-40B4-BE49-F238E27FC236}">
                <a16:creationId xmlns:a16="http://schemas.microsoft.com/office/drawing/2014/main" id="{3189BC7C-F334-4E29-B904-EF6082D8BD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b="20374"/>
          <a:stretch>
            <a:fillRect/>
          </a:stretch>
        </p:blipFill>
        <p:spPr bwMode="auto">
          <a:xfrm>
            <a:off x="0" y="0"/>
            <a:ext cx="89217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47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Some experiments – benchmarks (~80 apps)</a:t>
            </a:r>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26</a:t>
            </a:fld>
            <a:endParaRPr lang="fr-FR"/>
          </a:p>
        </p:txBody>
      </p:sp>
      <p:pic>
        <p:nvPicPr>
          <p:cNvPr id="7" name="Image 6"/>
          <p:cNvPicPr>
            <a:picLocks noChangeAspect="1"/>
          </p:cNvPicPr>
          <p:nvPr/>
        </p:nvPicPr>
        <p:blipFill rotWithShape="1">
          <a:blip r:embed="rId2"/>
          <a:srcRect l="10614" t="16405" r="6503" b="18554"/>
          <a:stretch/>
        </p:blipFill>
        <p:spPr>
          <a:xfrm>
            <a:off x="830501" y="2210268"/>
            <a:ext cx="7578862" cy="3651990"/>
          </a:xfrm>
          <a:prstGeom prst="rect">
            <a:avLst/>
          </a:prstGeom>
        </p:spPr>
      </p:pic>
    </p:spTree>
    <p:extLst>
      <p:ext uri="{BB962C8B-B14F-4D97-AF65-F5344CB8AC3E}">
        <p14:creationId xmlns:p14="http://schemas.microsoft.com/office/powerpoint/2010/main" val="2964025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Some findings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a:t>Readability, Style:</a:t>
            </a:r>
          </a:p>
          <a:p>
            <a:pPr lvl="1"/>
            <a:r>
              <a:rPr lang="en-US" dirty="0"/>
              <a:t>Attention: for uninstalling Sanity you must revoke those privileges (otherwise the uninstall </a:t>
            </a:r>
            <a:r>
              <a:rPr lang="en-US" dirty="0" err="1">
                <a:solidFill>
                  <a:srgbClr val="FF0000"/>
                </a:solidFill>
              </a:rPr>
              <a:t>processo</a:t>
            </a:r>
            <a:r>
              <a:rPr lang="en-US" dirty="0">
                <a:solidFill>
                  <a:srgbClr val="FF0000"/>
                </a:solidFill>
              </a:rPr>
              <a:t> </a:t>
            </a:r>
            <a:r>
              <a:rPr lang="en-US" dirty="0"/>
              <a:t>will fail).</a:t>
            </a:r>
          </a:p>
          <a:p>
            <a:pPr lvl="1"/>
            <a:r>
              <a:rPr lang="fr-FR" dirty="0" err="1"/>
              <a:t>getUseWebViewBackgroundForOverscrollBackground</a:t>
            </a:r>
            <a:r>
              <a:rPr lang="fr-FR" dirty="0"/>
              <a:t> : false</a:t>
            </a:r>
          </a:p>
          <a:p>
            <a:pPr lvl="1"/>
            <a:r>
              <a:rPr lang="en-US" dirty="0"/>
              <a:t>If the disclaimer of warranty and limitation of liability provided above cannot be given local legal effect according to their terms, reviewing courts shall apply local law that most closely approximates an absolute waiver of all civil liability in connection with the Program, unless a warranty or assumption of liability accompanies a copy of the Program in return for a fee. </a:t>
            </a:r>
          </a:p>
          <a:p>
            <a:pPr lvl="1"/>
            <a:r>
              <a:rPr lang="en-US" dirty="0"/>
              <a:t>I/</a:t>
            </a:r>
            <a:r>
              <a:rPr lang="en-US" dirty="0" err="1"/>
              <a:t>cr_LibraryLoader</a:t>
            </a:r>
            <a:r>
              <a:rPr lang="en-US" dirty="0"/>
              <a:t>( 3840): Expected native library version number "51.0.2704.90", actual native library version number "51.0.2704.90“</a:t>
            </a:r>
          </a:p>
          <a:p>
            <a:pPr lvl="1"/>
            <a:r>
              <a:rPr lang="en-US" dirty="0"/>
              <a:t>Automatically remember last used media volume on disconnect</a:t>
            </a:r>
          </a:p>
          <a:p>
            <a:pPr lvl="1"/>
            <a:r>
              <a:rPr lang="en-US" dirty="0"/>
              <a:t>The app needs access to your </a:t>
            </a:r>
            <a:r>
              <a:rPr lang="en-US" dirty="0" err="1">
                <a:solidFill>
                  <a:srgbClr val="FF0000"/>
                </a:solidFill>
              </a:rPr>
              <a:t>contects</a:t>
            </a:r>
            <a:r>
              <a:rPr lang="en-US" dirty="0">
                <a:solidFill>
                  <a:srgbClr val="FF0000"/>
                </a:solidFill>
              </a:rPr>
              <a:t> </a:t>
            </a:r>
            <a:r>
              <a:rPr lang="en-US" dirty="0"/>
              <a:t>to tell who messages are from when reading messages.</a:t>
            </a:r>
          </a:p>
          <a:p>
            <a:pPr marL="201168" lvl="1" indent="0">
              <a:buNone/>
            </a:pPr>
            <a:r>
              <a:rPr lang="en-US" dirty="0"/>
              <a:t>Offensive:</a:t>
            </a:r>
          </a:p>
          <a:p>
            <a:pPr lvl="1"/>
            <a:r>
              <a:rPr lang="fr-FR" dirty="0" err="1"/>
              <a:t>Error</a:t>
            </a:r>
            <a:r>
              <a:rPr lang="fr-FR" dirty="0"/>
              <a:t>: </a:t>
            </a:r>
            <a:r>
              <a:rPr lang="fr-FR" dirty="0" err="1"/>
              <a:t>invalid</a:t>
            </a:r>
            <a:r>
              <a:rPr lang="fr-FR" dirty="0"/>
              <a:t> </a:t>
            </a:r>
            <a:r>
              <a:rPr lang="fr-FR" dirty="0" err="1"/>
              <a:t>name</a:t>
            </a:r>
            <a:r>
              <a:rPr lang="fr-FR" dirty="0"/>
              <a:t>!</a:t>
            </a:r>
          </a:p>
          <a:p>
            <a:pPr marL="201168" lvl="1" indent="0">
              <a:buNone/>
            </a:pPr>
            <a:r>
              <a:rPr lang="en-US" dirty="0"/>
              <a:t>Translations:</a:t>
            </a:r>
          </a:p>
          <a:p>
            <a:pPr lvl="1"/>
            <a:r>
              <a:rPr lang="lt-LT" dirty="0"/>
              <a:t>Naujovinkite, kad vertimas neprisijungus būtų geresnis</a:t>
            </a:r>
            <a:r>
              <a:rPr lang="en-US" dirty="0"/>
              <a:t>	</a:t>
            </a:r>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27</a:t>
            </a:fld>
            <a:endParaRPr lang="fr-FR"/>
          </a:p>
        </p:txBody>
      </p:sp>
    </p:spTree>
    <p:extLst>
      <p:ext uri="{BB962C8B-B14F-4D97-AF65-F5344CB8AC3E}">
        <p14:creationId xmlns:p14="http://schemas.microsoft.com/office/powerpoint/2010/main" val="217388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b="1" dirty="0"/>
              <a:t>“Conclusions” </a:t>
            </a:r>
            <a:br>
              <a:rPr lang="en-GB" b="1" dirty="0"/>
            </a:br>
            <a:r>
              <a:rPr lang="en-GB" b="1" dirty="0"/>
              <a:t>and further work</a:t>
            </a:r>
            <a:endParaRPr lang="fr-FR" dirty="0"/>
          </a:p>
        </p:txBody>
      </p:sp>
      <p:sp>
        <p:nvSpPr>
          <p:cNvPr id="3" name="Espace réservé du contenu 2"/>
          <p:cNvSpPr>
            <a:spLocks noGrp="1"/>
          </p:cNvSpPr>
          <p:nvPr>
            <p:ph idx="1"/>
          </p:nvPr>
        </p:nvSpPr>
        <p:spPr/>
        <p:txBody>
          <a:bodyPr/>
          <a:lstStyle/>
          <a:p>
            <a:pPr lvl="1"/>
            <a:endParaRPr lang="en-GB" dirty="0"/>
          </a:p>
          <a:p>
            <a:pPr lvl="1"/>
            <a:r>
              <a:rPr lang="en-GB" dirty="0"/>
              <a:t>The method is similar to an automated static analysis.</a:t>
            </a:r>
          </a:p>
          <a:p>
            <a:pPr lvl="1"/>
            <a:r>
              <a:rPr lang="en-GB" dirty="0"/>
              <a:t>Provided text presentation and content defects categories and defect types.</a:t>
            </a:r>
          </a:p>
          <a:p>
            <a:pPr lvl="1"/>
            <a:r>
              <a:rPr lang="en-GB" dirty="0"/>
              <a:t>Identification of the troubling user interface locations.</a:t>
            </a:r>
          </a:p>
          <a:p>
            <a:pPr lvl="1"/>
            <a:r>
              <a:rPr lang="en-GB" dirty="0"/>
              <a:t>The main drawback is long testing time (for images).</a:t>
            </a:r>
          </a:p>
          <a:p>
            <a:pPr lvl="1"/>
            <a:r>
              <a:rPr lang="en-GB" dirty="0"/>
              <a:t>What is the optimal subset of mobile devices for testing?</a:t>
            </a:r>
          </a:p>
          <a:p>
            <a:pPr lvl="1"/>
            <a:endParaRPr lang="en-GB" dirty="0"/>
          </a:p>
          <a:p>
            <a:pPr lvl="1"/>
            <a:r>
              <a:rPr lang="en-GB" dirty="0"/>
              <a:t>Apps actually do have declared defects and it is possible to find them:</a:t>
            </a:r>
          </a:p>
          <a:p>
            <a:pPr lvl="2"/>
            <a:r>
              <a:rPr lang="en-GB" dirty="0"/>
              <a:t>Apps translated automatically.</a:t>
            </a:r>
          </a:p>
          <a:p>
            <a:pPr lvl="2"/>
            <a:r>
              <a:rPr lang="en-GB" dirty="0"/>
              <a:t>Partially translated apps.</a:t>
            </a:r>
          </a:p>
          <a:p>
            <a:pPr lvl="2"/>
            <a:r>
              <a:rPr lang="en-GB" dirty="0"/>
              <a:t>Spelling.</a:t>
            </a:r>
          </a:p>
          <a:p>
            <a:pPr lvl="2"/>
            <a:r>
              <a:rPr lang="en-GB" dirty="0"/>
              <a:t>Hard to understand texts.</a:t>
            </a:r>
          </a:p>
          <a:p>
            <a:endParaRPr lang="en-GB" dirty="0"/>
          </a:p>
        </p:txBody>
      </p:sp>
      <p:sp>
        <p:nvSpPr>
          <p:cNvPr id="4" name="Espace réservé du numéro de diapositive 3"/>
          <p:cNvSpPr>
            <a:spLocks noGrp="1"/>
          </p:cNvSpPr>
          <p:nvPr>
            <p:ph type="sldNum" sz="quarter" idx="12"/>
          </p:nvPr>
        </p:nvSpPr>
        <p:spPr/>
        <p:txBody>
          <a:bodyPr/>
          <a:lstStyle/>
          <a:p>
            <a:fld id="{09C236E5-1115-4C36-9592-683278B36E51}" type="slidenum">
              <a:rPr lang="fr-FR" smtClean="0"/>
              <a:t>28</a:t>
            </a:fld>
            <a:endParaRPr lang="fr-FR"/>
          </a:p>
        </p:txBody>
      </p:sp>
    </p:spTree>
    <p:extLst>
      <p:ext uri="{BB962C8B-B14F-4D97-AF65-F5344CB8AC3E}">
        <p14:creationId xmlns:p14="http://schemas.microsoft.com/office/powerpoint/2010/main" val="503525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079E0E-B0E9-4805-8825-EFC953D3FC17}"/>
              </a:ext>
            </a:extLst>
          </p:cNvPr>
          <p:cNvSpPr>
            <a:spLocks noGrp="1"/>
          </p:cNvSpPr>
          <p:nvPr>
            <p:ph type="title"/>
          </p:nvPr>
        </p:nvSpPr>
        <p:spPr/>
        <p:txBody>
          <a:bodyPr/>
          <a:lstStyle/>
          <a:p>
            <a:r>
              <a:rPr lang="fr-FR" dirty="0"/>
              <a:t>Questions</a:t>
            </a:r>
          </a:p>
        </p:txBody>
      </p:sp>
      <p:sp>
        <p:nvSpPr>
          <p:cNvPr id="3" name="Espace réservé du contenu 2">
            <a:extLst>
              <a:ext uri="{FF2B5EF4-FFF2-40B4-BE49-F238E27FC236}">
                <a16:creationId xmlns:a16="http://schemas.microsoft.com/office/drawing/2014/main" id="{A5E62D18-19B8-4D89-BFE3-C68279E5D1A3}"/>
              </a:ext>
            </a:extLst>
          </p:cNvPr>
          <p:cNvSpPr>
            <a:spLocks noGrp="1"/>
          </p:cNvSpPr>
          <p:nvPr>
            <p:ph idx="1"/>
          </p:nvPr>
        </p:nvSpPr>
        <p:spPr/>
        <p:txBody>
          <a:bodyPr/>
          <a:lstStyle/>
          <a:p>
            <a:r>
              <a:rPr lang="fr-FR" dirty="0" err="1"/>
              <a:t>Any</a:t>
            </a:r>
            <a:r>
              <a:rPr lang="fr-FR" dirty="0"/>
              <a:t> bugs in </a:t>
            </a:r>
            <a:r>
              <a:rPr lang="fr-FR" dirty="0" err="1"/>
              <a:t>presentation</a:t>
            </a:r>
            <a:r>
              <a:rPr lang="fr-FR" dirty="0"/>
              <a:t>?</a:t>
            </a:r>
          </a:p>
        </p:txBody>
      </p:sp>
      <p:sp>
        <p:nvSpPr>
          <p:cNvPr id="4" name="Espace réservé du numéro de diapositive 3">
            <a:extLst>
              <a:ext uri="{FF2B5EF4-FFF2-40B4-BE49-F238E27FC236}">
                <a16:creationId xmlns:a16="http://schemas.microsoft.com/office/drawing/2014/main" id="{ACABEDCF-364E-430D-8B15-9BAFCDD3808D}"/>
              </a:ext>
            </a:extLst>
          </p:cNvPr>
          <p:cNvSpPr>
            <a:spLocks noGrp="1"/>
          </p:cNvSpPr>
          <p:nvPr>
            <p:ph type="sldNum" sz="quarter" idx="12"/>
          </p:nvPr>
        </p:nvSpPr>
        <p:spPr/>
        <p:txBody>
          <a:bodyPr/>
          <a:lstStyle/>
          <a:p>
            <a:fld id="{09C236E5-1115-4C36-9592-683278B36E51}" type="slidenum">
              <a:rPr lang="fr-FR" smtClean="0"/>
              <a:t>29</a:t>
            </a:fld>
            <a:endParaRPr lang="fr-FR"/>
          </a:p>
        </p:txBody>
      </p:sp>
    </p:spTree>
    <p:extLst>
      <p:ext uri="{BB962C8B-B14F-4D97-AF65-F5344CB8AC3E}">
        <p14:creationId xmlns:p14="http://schemas.microsoft.com/office/powerpoint/2010/main" val="3300845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151126-5005-47CB-8AAB-92B7FF76407E}"/>
              </a:ext>
            </a:extLst>
          </p:cNvPr>
          <p:cNvSpPr>
            <a:spLocks noGrp="1"/>
          </p:cNvSpPr>
          <p:nvPr>
            <p:ph type="title"/>
          </p:nvPr>
        </p:nvSpPr>
        <p:spPr/>
        <p:txBody>
          <a:bodyPr/>
          <a:lstStyle/>
          <a:p>
            <a:r>
              <a:rPr lang="fr-FR" dirty="0" err="1"/>
              <a:t>Research</a:t>
            </a:r>
            <a:r>
              <a:rPr lang="fr-FR" dirty="0"/>
              <a:t> topics/</a:t>
            </a:r>
            <a:r>
              <a:rPr lang="fr-FR" dirty="0" err="1"/>
              <a:t>what</a:t>
            </a:r>
            <a:r>
              <a:rPr lang="fr-FR" dirty="0"/>
              <a:t> </a:t>
            </a:r>
            <a:r>
              <a:rPr lang="fr-FR" dirty="0" err="1"/>
              <a:t>we</a:t>
            </a:r>
            <a:r>
              <a:rPr lang="fr-FR" dirty="0"/>
              <a:t> do</a:t>
            </a:r>
          </a:p>
        </p:txBody>
      </p:sp>
      <p:sp>
        <p:nvSpPr>
          <p:cNvPr id="3" name="Espace réservé du contenu 2">
            <a:extLst>
              <a:ext uri="{FF2B5EF4-FFF2-40B4-BE49-F238E27FC236}">
                <a16:creationId xmlns:a16="http://schemas.microsoft.com/office/drawing/2014/main" id="{03A155FF-F577-4D9F-9AFC-3A36490C8878}"/>
              </a:ext>
            </a:extLst>
          </p:cNvPr>
          <p:cNvSpPr>
            <a:spLocks noGrp="1"/>
          </p:cNvSpPr>
          <p:nvPr>
            <p:ph sz="half" idx="1"/>
          </p:nvPr>
        </p:nvSpPr>
        <p:spPr>
          <a:xfrm>
            <a:off x="822960" y="1845734"/>
            <a:ext cx="4403276" cy="4023360"/>
          </a:xfrm>
        </p:spPr>
        <p:txBody>
          <a:bodyPr>
            <a:normAutofit fontScale="85000" lnSpcReduction="20000"/>
          </a:bodyPr>
          <a:lstStyle/>
          <a:p>
            <a:r>
              <a:rPr lang="en-US" dirty="0"/>
              <a:t>Overcoming the Equivalent Mutant Problem: A Systematic Literature Review and a Comparative Experiment of Second Order Mutation</a:t>
            </a:r>
          </a:p>
          <a:p>
            <a:r>
              <a:rPr lang="en-US" dirty="0" err="1"/>
              <a:t>GenProg</a:t>
            </a:r>
            <a:r>
              <a:rPr lang="en-US" dirty="0"/>
              <a:t>: A Generic Method for Automatic Software Repair</a:t>
            </a:r>
          </a:p>
          <a:p>
            <a:r>
              <a:rPr lang="en-US" dirty="0"/>
              <a:t>A Systematic Literature Review of Software Defect Prediction: Research Trends, Datasets, Methods and Frameworks</a:t>
            </a:r>
          </a:p>
          <a:p>
            <a:r>
              <a:rPr lang="en-US" dirty="0"/>
              <a:t>Using Natural Language Processing to Automatically Detect Self-Admitted Technical Debt</a:t>
            </a:r>
          </a:p>
          <a:p>
            <a:r>
              <a:rPr lang="en-US" dirty="0"/>
              <a:t>Automated Checking of Conformance to Requirements Templates Using Natural Language Processing</a:t>
            </a:r>
          </a:p>
          <a:p>
            <a:r>
              <a:rPr lang="en-US" dirty="0"/>
              <a:t>Text Filtering and Ranking for Security Bug Report Prediction</a:t>
            </a:r>
          </a:p>
        </p:txBody>
      </p:sp>
      <p:pic>
        <p:nvPicPr>
          <p:cNvPr id="7" name="Espace réservé du contenu 6" descr="Une image contenant capture d’écran&#10;&#10;Description générée automatiquement">
            <a:extLst>
              <a:ext uri="{FF2B5EF4-FFF2-40B4-BE49-F238E27FC236}">
                <a16:creationId xmlns:a16="http://schemas.microsoft.com/office/drawing/2014/main" id="{1CC4E00C-CF4A-4A28-8EE4-AAA688B3D5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8497" y="3147977"/>
            <a:ext cx="3702050" cy="3099144"/>
          </a:xfrm>
        </p:spPr>
      </p:pic>
      <p:sp>
        <p:nvSpPr>
          <p:cNvPr id="5" name="Espace réservé du numéro de diapositive 4">
            <a:extLst>
              <a:ext uri="{FF2B5EF4-FFF2-40B4-BE49-F238E27FC236}">
                <a16:creationId xmlns:a16="http://schemas.microsoft.com/office/drawing/2014/main" id="{C24E569B-6F63-425A-87A7-473A2DFCD1B0}"/>
              </a:ext>
            </a:extLst>
          </p:cNvPr>
          <p:cNvSpPr>
            <a:spLocks noGrp="1"/>
          </p:cNvSpPr>
          <p:nvPr>
            <p:ph type="sldNum" sz="quarter" idx="12"/>
          </p:nvPr>
        </p:nvSpPr>
        <p:spPr/>
        <p:txBody>
          <a:bodyPr/>
          <a:lstStyle/>
          <a:p>
            <a:fld id="{09C236E5-1115-4C36-9592-683278B36E51}" type="slidenum">
              <a:rPr lang="fr-FR" smtClean="0"/>
              <a:t>3</a:t>
            </a:fld>
            <a:endParaRPr lang="fr-FR"/>
          </a:p>
        </p:txBody>
      </p:sp>
    </p:spTree>
    <p:extLst>
      <p:ext uri="{BB962C8B-B14F-4D97-AF65-F5344CB8AC3E}">
        <p14:creationId xmlns:p14="http://schemas.microsoft.com/office/powerpoint/2010/main" val="254512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EF443E4-7E27-4EE9-91C6-583E86B4AD01}"/>
              </a:ext>
            </a:extLst>
          </p:cNvPr>
          <p:cNvSpPr>
            <a:spLocks noGrp="1"/>
          </p:cNvSpPr>
          <p:nvPr>
            <p:ph type="title"/>
          </p:nvPr>
        </p:nvSpPr>
        <p:spPr/>
        <p:txBody>
          <a:bodyPr/>
          <a:lstStyle/>
          <a:p>
            <a:r>
              <a:rPr lang="fr-FR" dirty="0"/>
              <a:t>Pop topics</a:t>
            </a:r>
          </a:p>
        </p:txBody>
      </p:sp>
      <p:pic>
        <p:nvPicPr>
          <p:cNvPr id="9" name="Espace réservé du contenu 8">
            <a:extLst>
              <a:ext uri="{FF2B5EF4-FFF2-40B4-BE49-F238E27FC236}">
                <a16:creationId xmlns:a16="http://schemas.microsoft.com/office/drawing/2014/main" id="{9CE090AC-2F4D-4031-BBD2-505B60708135}"/>
              </a:ext>
            </a:extLst>
          </p:cNvPr>
          <p:cNvPicPr>
            <a:picLocks noGrp="1" noChangeAspect="1"/>
          </p:cNvPicPr>
          <p:nvPr>
            <p:ph idx="1"/>
          </p:nvPr>
        </p:nvPicPr>
        <p:blipFill rotWithShape="1">
          <a:blip r:embed="rId2"/>
          <a:srcRect l="2549" t="3576" r="8513"/>
          <a:stretch/>
        </p:blipFill>
        <p:spPr>
          <a:xfrm>
            <a:off x="1893251" y="116244"/>
            <a:ext cx="7124667" cy="6622390"/>
          </a:xfrm>
          <a:prstGeom prst="rect">
            <a:avLst/>
          </a:prstGeom>
        </p:spPr>
      </p:pic>
      <p:sp>
        <p:nvSpPr>
          <p:cNvPr id="5" name="Espace réservé du numéro de diapositive 4">
            <a:extLst>
              <a:ext uri="{FF2B5EF4-FFF2-40B4-BE49-F238E27FC236}">
                <a16:creationId xmlns:a16="http://schemas.microsoft.com/office/drawing/2014/main" id="{8668531E-CC6B-4D5E-8375-90363E774DF5}"/>
              </a:ext>
            </a:extLst>
          </p:cNvPr>
          <p:cNvSpPr>
            <a:spLocks noGrp="1"/>
          </p:cNvSpPr>
          <p:nvPr>
            <p:ph type="sldNum" sz="quarter" idx="12"/>
          </p:nvPr>
        </p:nvSpPr>
        <p:spPr/>
        <p:txBody>
          <a:bodyPr/>
          <a:lstStyle/>
          <a:p>
            <a:fld id="{09C236E5-1115-4C36-9592-683278B36E51}" type="slidenum">
              <a:rPr lang="fr-FR" smtClean="0"/>
              <a:t>4</a:t>
            </a:fld>
            <a:endParaRPr lang="fr-FR"/>
          </a:p>
        </p:txBody>
      </p:sp>
    </p:spTree>
    <p:extLst>
      <p:ext uri="{BB962C8B-B14F-4D97-AF65-F5344CB8AC3E}">
        <p14:creationId xmlns:p14="http://schemas.microsoft.com/office/powerpoint/2010/main" val="365048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AF54D9-1618-4193-BBC2-55754B8A9093}"/>
              </a:ext>
            </a:extLst>
          </p:cNvPr>
          <p:cNvSpPr>
            <a:spLocks noGrp="1"/>
          </p:cNvSpPr>
          <p:nvPr>
            <p:ph type="title"/>
          </p:nvPr>
        </p:nvSpPr>
        <p:spPr/>
        <p:txBody>
          <a:bodyPr/>
          <a:lstStyle/>
          <a:p>
            <a:r>
              <a:rPr lang="fr-FR" dirty="0"/>
              <a:t>And how </a:t>
            </a:r>
            <a:r>
              <a:rPr lang="fr-FR" dirty="0" err="1"/>
              <a:t>we</a:t>
            </a:r>
            <a:r>
              <a:rPr lang="fr-FR" dirty="0"/>
              <a:t> do </a:t>
            </a:r>
            <a:r>
              <a:rPr lang="fr-FR" dirty="0" err="1"/>
              <a:t>it</a:t>
            </a:r>
            <a:endParaRPr lang="fr-FR" dirty="0"/>
          </a:p>
        </p:txBody>
      </p:sp>
      <p:pic>
        <p:nvPicPr>
          <p:cNvPr id="13" name="Espace réservé du contenu 12">
            <a:extLst>
              <a:ext uri="{FF2B5EF4-FFF2-40B4-BE49-F238E27FC236}">
                <a16:creationId xmlns:a16="http://schemas.microsoft.com/office/drawing/2014/main" id="{7A64B203-826C-468A-BF73-369F249ABF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5823" y="3092500"/>
            <a:ext cx="3202565" cy="3120213"/>
          </a:xfrm>
        </p:spPr>
      </p:pic>
      <p:pic>
        <p:nvPicPr>
          <p:cNvPr id="11" name="Espace réservé du contenu 10" descr="Une image contenant capture d’écran, texte&#10;&#10;Description générée automatiquement">
            <a:extLst>
              <a:ext uri="{FF2B5EF4-FFF2-40B4-BE49-F238E27FC236}">
                <a16:creationId xmlns:a16="http://schemas.microsoft.com/office/drawing/2014/main" id="{DF8FA430-0887-4FAD-9DE9-472F320216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43375" y="1845734"/>
            <a:ext cx="4914046" cy="2129419"/>
          </a:xfrm>
        </p:spPr>
      </p:pic>
      <p:sp>
        <p:nvSpPr>
          <p:cNvPr id="5" name="Espace réservé du numéro de diapositive 4">
            <a:extLst>
              <a:ext uri="{FF2B5EF4-FFF2-40B4-BE49-F238E27FC236}">
                <a16:creationId xmlns:a16="http://schemas.microsoft.com/office/drawing/2014/main" id="{659A9AC3-3BC2-4269-90C4-0B987657D8EF}"/>
              </a:ext>
            </a:extLst>
          </p:cNvPr>
          <p:cNvSpPr>
            <a:spLocks noGrp="1"/>
          </p:cNvSpPr>
          <p:nvPr>
            <p:ph type="sldNum" sz="quarter" idx="12"/>
          </p:nvPr>
        </p:nvSpPr>
        <p:spPr/>
        <p:txBody>
          <a:bodyPr/>
          <a:lstStyle/>
          <a:p>
            <a:fld id="{09C236E5-1115-4C36-9592-683278B36E51}" type="slidenum">
              <a:rPr lang="fr-FR" smtClean="0"/>
              <a:t>5</a:t>
            </a:fld>
            <a:endParaRPr lang="fr-FR"/>
          </a:p>
        </p:txBody>
      </p:sp>
    </p:spTree>
    <p:extLst>
      <p:ext uri="{BB962C8B-B14F-4D97-AF65-F5344CB8AC3E}">
        <p14:creationId xmlns:p14="http://schemas.microsoft.com/office/powerpoint/2010/main" val="159657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68E91B-163F-4BEB-A1AE-047D952076A3}"/>
              </a:ext>
            </a:extLst>
          </p:cNvPr>
          <p:cNvSpPr>
            <a:spLocks noGrp="1"/>
          </p:cNvSpPr>
          <p:nvPr>
            <p:ph type="title"/>
          </p:nvPr>
        </p:nvSpPr>
        <p:spPr/>
        <p:txBody>
          <a:bodyPr/>
          <a:lstStyle/>
          <a:p>
            <a:r>
              <a:rPr lang="fr-FR" dirty="0" err="1"/>
              <a:t>When</a:t>
            </a:r>
            <a:r>
              <a:rPr lang="fr-FR" dirty="0"/>
              <a:t> I can </a:t>
            </a:r>
            <a:r>
              <a:rPr lang="fr-FR" dirty="0" err="1"/>
              <a:t>get</a:t>
            </a:r>
            <a:r>
              <a:rPr lang="fr-FR" dirty="0"/>
              <a:t> </a:t>
            </a:r>
            <a:r>
              <a:rPr lang="fr-FR" dirty="0" err="1"/>
              <a:t>it</a:t>
            </a:r>
            <a:r>
              <a:rPr lang="fr-FR" dirty="0"/>
              <a:t>?</a:t>
            </a:r>
          </a:p>
        </p:txBody>
      </p:sp>
      <p:sp>
        <p:nvSpPr>
          <p:cNvPr id="6" name="Espace réservé du contenu 5">
            <a:extLst>
              <a:ext uri="{FF2B5EF4-FFF2-40B4-BE49-F238E27FC236}">
                <a16:creationId xmlns:a16="http://schemas.microsoft.com/office/drawing/2014/main" id="{AEB25D99-B3CB-4FC2-939F-BA0AC4A0B77B}"/>
              </a:ext>
            </a:extLst>
          </p:cNvPr>
          <p:cNvSpPr>
            <a:spLocks noGrp="1"/>
          </p:cNvSpPr>
          <p:nvPr>
            <p:ph idx="1"/>
          </p:nvPr>
        </p:nvSpPr>
        <p:spPr/>
        <p:txBody>
          <a:bodyPr>
            <a:normAutofit/>
          </a:bodyPr>
          <a:lstStyle/>
          <a:p>
            <a:r>
              <a:rPr lang="fr-FR" dirty="0"/>
              <a:t>Test-</a:t>
            </a:r>
            <a:r>
              <a:rPr lang="fr-FR" dirty="0" err="1"/>
              <a:t>driven</a:t>
            </a:r>
            <a:r>
              <a:rPr lang="fr-FR" dirty="0"/>
              <a:t> </a:t>
            </a:r>
            <a:r>
              <a:rPr lang="fr-FR" dirty="0" err="1"/>
              <a:t>development</a:t>
            </a:r>
            <a:endParaRPr lang="fr-FR" dirty="0"/>
          </a:p>
          <a:p>
            <a:pPr lvl="1"/>
            <a:r>
              <a:rPr lang="en-US" dirty="0"/>
              <a:t>12000 BC : </a:t>
            </a:r>
            <a:r>
              <a:rPr lang="en-US" dirty="0" err="1"/>
              <a:t>OgTheVenerable</a:t>
            </a:r>
            <a:r>
              <a:rPr lang="en-US" dirty="0"/>
              <a:t>, holding a raw piece of meat, describes the process of creating fire to his fellow cavemen, setting their expectations and a prescription for his own task. The piece of charred meat he held in his hand afterward is widely regarded as the first passing test case. </a:t>
            </a:r>
            <a:r>
              <a:rPr lang="fr-FR" dirty="0"/>
              <a:t> </a:t>
            </a:r>
          </a:p>
          <a:p>
            <a:pPr lvl="1"/>
            <a:r>
              <a:rPr lang="en-US" dirty="0"/>
              <a:t>1959 through 1963 : programmers for the Mercury Space Program use a form of TDD while programming punched cards </a:t>
            </a:r>
          </a:p>
          <a:p>
            <a:pPr lvl="1"/>
            <a:endParaRPr lang="en-US" dirty="0"/>
          </a:p>
          <a:p>
            <a:pPr marL="201168" lvl="1" indent="0">
              <a:buNone/>
            </a:pPr>
            <a:r>
              <a:rPr lang="en-US" dirty="0"/>
              <a:t>Scrum</a:t>
            </a:r>
          </a:p>
          <a:p>
            <a:pPr lvl="1"/>
            <a:r>
              <a:rPr lang="en-US" dirty="0" err="1"/>
              <a:t>Hirotaka</a:t>
            </a:r>
            <a:r>
              <a:rPr lang="en-US" dirty="0"/>
              <a:t> </a:t>
            </a:r>
            <a:r>
              <a:rPr lang="en-US" dirty="0" err="1"/>
              <a:t>TakeuchiIkujiro</a:t>
            </a:r>
            <a:r>
              <a:rPr lang="en-US" dirty="0"/>
              <a:t> Nonaka, The New </a:t>
            </a:r>
            <a:r>
              <a:rPr lang="en-US" dirty="0" err="1"/>
              <a:t>New</a:t>
            </a:r>
            <a:r>
              <a:rPr lang="en-US" dirty="0"/>
              <a:t> Product Development Game, </a:t>
            </a:r>
            <a:r>
              <a:rPr lang="fr-FR" i="1" dirty="0"/>
              <a:t>Harvard Business </a:t>
            </a:r>
            <a:r>
              <a:rPr lang="fr-FR" i="1" dirty="0" err="1"/>
              <a:t>Review</a:t>
            </a:r>
            <a:r>
              <a:rPr lang="en-US" dirty="0"/>
              <a:t>, January 1986</a:t>
            </a:r>
          </a:p>
          <a:p>
            <a:pPr lvl="1"/>
            <a:endParaRPr lang="en-US" dirty="0"/>
          </a:p>
          <a:p>
            <a:pPr marL="201168" lvl="1" indent="0">
              <a:buNone/>
            </a:pPr>
            <a:r>
              <a:rPr lang="en-US" dirty="0"/>
              <a:t>Well…</a:t>
            </a:r>
            <a:endParaRPr lang="fr-FR" dirty="0"/>
          </a:p>
        </p:txBody>
      </p:sp>
      <p:sp>
        <p:nvSpPr>
          <p:cNvPr id="5" name="Espace réservé du numéro de diapositive 4">
            <a:extLst>
              <a:ext uri="{FF2B5EF4-FFF2-40B4-BE49-F238E27FC236}">
                <a16:creationId xmlns:a16="http://schemas.microsoft.com/office/drawing/2014/main" id="{F3C55C6F-38A5-42FB-9070-2B4ADC21D3F7}"/>
              </a:ext>
            </a:extLst>
          </p:cNvPr>
          <p:cNvSpPr>
            <a:spLocks noGrp="1"/>
          </p:cNvSpPr>
          <p:nvPr>
            <p:ph type="sldNum" sz="quarter" idx="12"/>
          </p:nvPr>
        </p:nvSpPr>
        <p:spPr/>
        <p:txBody>
          <a:bodyPr/>
          <a:lstStyle/>
          <a:p>
            <a:fld id="{09C236E5-1115-4C36-9592-683278B36E51}" type="slidenum">
              <a:rPr lang="fr-FR" smtClean="0"/>
              <a:t>6</a:t>
            </a:fld>
            <a:endParaRPr lang="fr-FR"/>
          </a:p>
        </p:txBody>
      </p:sp>
    </p:spTree>
    <p:extLst>
      <p:ext uri="{BB962C8B-B14F-4D97-AF65-F5344CB8AC3E}">
        <p14:creationId xmlns:p14="http://schemas.microsoft.com/office/powerpoint/2010/main" val="11004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 calcmode="lin" valueType="num">
                                      <p:cBhvr additive="base">
                                        <p:cTn id="3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48986F-8E71-41D4-9E08-A8EAE15FE307}"/>
              </a:ext>
            </a:extLst>
          </p:cNvPr>
          <p:cNvSpPr>
            <a:spLocks noGrp="1"/>
          </p:cNvSpPr>
          <p:nvPr>
            <p:ph type="title"/>
          </p:nvPr>
        </p:nvSpPr>
        <p:spPr/>
        <p:txBody>
          <a:bodyPr/>
          <a:lstStyle/>
          <a:p>
            <a:r>
              <a:rPr lang="fr-FR" dirty="0" err="1"/>
              <a:t>Research</a:t>
            </a:r>
            <a:r>
              <a:rPr lang="fr-FR" dirty="0"/>
              <a:t> Trends</a:t>
            </a:r>
          </a:p>
        </p:txBody>
      </p:sp>
      <p:sp>
        <p:nvSpPr>
          <p:cNvPr id="3" name="Espace réservé du contenu 2">
            <a:extLst>
              <a:ext uri="{FF2B5EF4-FFF2-40B4-BE49-F238E27FC236}">
                <a16:creationId xmlns:a16="http://schemas.microsoft.com/office/drawing/2014/main" id="{0D92FE29-BCE7-402E-B9DF-5E263EA27F69}"/>
              </a:ext>
            </a:extLst>
          </p:cNvPr>
          <p:cNvSpPr>
            <a:spLocks noGrp="1"/>
          </p:cNvSpPr>
          <p:nvPr>
            <p:ph idx="1"/>
          </p:nvPr>
        </p:nvSpPr>
        <p:spPr/>
        <p:txBody>
          <a:bodyPr/>
          <a:lstStyle/>
          <a:p>
            <a:r>
              <a:rPr lang="fr-FR" dirty="0" err="1"/>
              <a:t>Automatic</a:t>
            </a:r>
            <a:r>
              <a:rPr lang="fr-FR" dirty="0"/>
              <a:t> Software </a:t>
            </a:r>
            <a:r>
              <a:rPr lang="fr-FR" dirty="0" err="1"/>
              <a:t>Repair</a:t>
            </a:r>
            <a:endParaRPr lang="fr-FR" dirty="0"/>
          </a:p>
          <a:p>
            <a:r>
              <a:rPr lang="en-US" dirty="0"/>
              <a:t>The Oracle Problem in Software Testing</a:t>
            </a:r>
          </a:p>
          <a:p>
            <a:r>
              <a:rPr lang="en-US" dirty="0"/>
              <a:t>Software Fault Localization</a:t>
            </a:r>
          </a:p>
          <a:p>
            <a:r>
              <a:rPr lang="en-US" dirty="0"/>
              <a:t>Defect Prediction</a:t>
            </a:r>
          </a:p>
          <a:p>
            <a:r>
              <a:rPr lang="fr-FR" dirty="0" err="1"/>
              <a:t>Technical</a:t>
            </a:r>
            <a:r>
              <a:rPr lang="fr-FR" dirty="0"/>
              <a:t> </a:t>
            </a:r>
            <a:r>
              <a:rPr lang="fr-FR" dirty="0" err="1"/>
              <a:t>Debt</a:t>
            </a:r>
            <a:endParaRPr lang="fr-FR" dirty="0"/>
          </a:p>
          <a:p>
            <a:r>
              <a:rPr lang="fr-FR" dirty="0"/>
              <a:t>Persistent Software </a:t>
            </a:r>
            <a:r>
              <a:rPr lang="fr-FR" dirty="0" err="1"/>
              <a:t>Errors</a:t>
            </a:r>
            <a:endParaRPr lang="fr-FR" dirty="0"/>
          </a:p>
          <a:p>
            <a:endParaRPr lang="fr-FR" dirty="0"/>
          </a:p>
        </p:txBody>
      </p:sp>
      <p:sp>
        <p:nvSpPr>
          <p:cNvPr id="4" name="Espace réservé du numéro de diapositive 3">
            <a:extLst>
              <a:ext uri="{FF2B5EF4-FFF2-40B4-BE49-F238E27FC236}">
                <a16:creationId xmlns:a16="http://schemas.microsoft.com/office/drawing/2014/main" id="{984653B9-F872-42FC-805E-714A18F570F7}"/>
              </a:ext>
            </a:extLst>
          </p:cNvPr>
          <p:cNvSpPr>
            <a:spLocks noGrp="1"/>
          </p:cNvSpPr>
          <p:nvPr>
            <p:ph type="sldNum" sz="quarter" idx="12"/>
          </p:nvPr>
        </p:nvSpPr>
        <p:spPr/>
        <p:txBody>
          <a:bodyPr/>
          <a:lstStyle/>
          <a:p>
            <a:fld id="{09C236E5-1115-4C36-9592-683278B36E51}" type="slidenum">
              <a:rPr lang="fr-FR" smtClean="0"/>
              <a:t>7</a:t>
            </a:fld>
            <a:endParaRPr lang="fr-FR"/>
          </a:p>
        </p:txBody>
      </p:sp>
    </p:spTree>
    <p:extLst>
      <p:ext uri="{BB962C8B-B14F-4D97-AF65-F5344CB8AC3E}">
        <p14:creationId xmlns:p14="http://schemas.microsoft.com/office/powerpoint/2010/main" val="19590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423CD7-C119-4162-B85D-B521F848B6B7}"/>
              </a:ext>
            </a:extLst>
          </p:cNvPr>
          <p:cNvSpPr>
            <a:spLocks noGrp="1"/>
          </p:cNvSpPr>
          <p:nvPr>
            <p:ph type="title"/>
          </p:nvPr>
        </p:nvSpPr>
        <p:spPr/>
        <p:txBody>
          <a:bodyPr>
            <a:normAutofit fontScale="90000"/>
          </a:bodyPr>
          <a:lstStyle/>
          <a:p>
            <a:r>
              <a:rPr lang="en-US" dirty="0"/>
              <a:t>Software Defect Prediction: Research Trends, Datasets, Methods and Frameworks</a:t>
            </a:r>
            <a:endParaRPr lang="fr-FR" dirty="0"/>
          </a:p>
        </p:txBody>
      </p:sp>
      <p:sp>
        <p:nvSpPr>
          <p:cNvPr id="3" name="Espace réservé du contenu 2">
            <a:extLst>
              <a:ext uri="{FF2B5EF4-FFF2-40B4-BE49-F238E27FC236}">
                <a16:creationId xmlns:a16="http://schemas.microsoft.com/office/drawing/2014/main" id="{01F1FD29-62EA-4880-9EEF-52B36D43CEF3}"/>
              </a:ext>
            </a:extLst>
          </p:cNvPr>
          <p:cNvSpPr>
            <a:spLocks noGrp="1"/>
          </p:cNvSpPr>
          <p:nvPr>
            <p:ph sz="half" idx="1"/>
          </p:nvPr>
        </p:nvSpPr>
        <p:spPr>
          <a:xfrm>
            <a:off x="822960" y="1845734"/>
            <a:ext cx="1639503" cy="4023360"/>
          </a:xfrm>
        </p:spPr>
        <p:txBody>
          <a:bodyPr>
            <a:normAutofit/>
          </a:bodyPr>
          <a:lstStyle/>
          <a:p>
            <a:endParaRPr lang="fr-FR" dirty="0"/>
          </a:p>
          <a:p>
            <a:r>
              <a:rPr lang="en-US" dirty="0"/>
              <a:t>1. </a:t>
            </a:r>
            <a:r>
              <a:rPr lang="en-US" b="1" dirty="0"/>
              <a:t>Estimation</a:t>
            </a:r>
            <a:r>
              <a:rPr lang="en-US" dirty="0"/>
              <a:t> </a:t>
            </a:r>
          </a:p>
          <a:p>
            <a:r>
              <a:rPr lang="en-US" dirty="0"/>
              <a:t>2. </a:t>
            </a:r>
            <a:r>
              <a:rPr lang="en-US" b="1" dirty="0"/>
              <a:t>Association</a:t>
            </a:r>
            <a:endParaRPr lang="en-US" dirty="0"/>
          </a:p>
          <a:p>
            <a:r>
              <a:rPr lang="en-US" dirty="0"/>
              <a:t>3. </a:t>
            </a:r>
            <a:r>
              <a:rPr lang="en-US" b="1" dirty="0"/>
              <a:t>Classification</a:t>
            </a:r>
            <a:endParaRPr lang="en-US" dirty="0"/>
          </a:p>
          <a:p>
            <a:r>
              <a:rPr lang="en-US" dirty="0"/>
              <a:t>4. </a:t>
            </a:r>
            <a:r>
              <a:rPr lang="en-US" b="1" dirty="0"/>
              <a:t>Clustering</a:t>
            </a:r>
            <a:endParaRPr lang="en-US" dirty="0"/>
          </a:p>
          <a:p>
            <a:r>
              <a:rPr lang="en-US" dirty="0"/>
              <a:t>5. </a:t>
            </a:r>
            <a:r>
              <a:rPr lang="en-US" b="1" dirty="0"/>
              <a:t>Dataset Analysis</a:t>
            </a:r>
            <a:endParaRPr lang="en-US" dirty="0"/>
          </a:p>
          <a:p>
            <a:pPr marL="0" indent="0">
              <a:buNone/>
            </a:pPr>
            <a:endParaRPr lang="fr-FR" dirty="0"/>
          </a:p>
        </p:txBody>
      </p:sp>
      <p:pic>
        <p:nvPicPr>
          <p:cNvPr id="6" name="Espace réservé du contenu 5">
            <a:extLst>
              <a:ext uri="{FF2B5EF4-FFF2-40B4-BE49-F238E27FC236}">
                <a16:creationId xmlns:a16="http://schemas.microsoft.com/office/drawing/2014/main" id="{CC0C907B-D99E-4AC5-A73C-9EEEBD43AA12}"/>
              </a:ext>
            </a:extLst>
          </p:cNvPr>
          <p:cNvPicPr>
            <a:picLocks noGrp="1" noChangeAspect="1"/>
          </p:cNvPicPr>
          <p:nvPr>
            <p:ph sz="half" idx="2"/>
          </p:nvPr>
        </p:nvPicPr>
        <p:blipFill>
          <a:blip r:embed="rId3"/>
          <a:stretch>
            <a:fillRect/>
          </a:stretch>
        </p:blipFill>
        <p:spPr>
          <a:xfrm>
            <a:off x="2562725" y="1122947"/>
            <a:ext cx="6372893" cy="5006229"/>
          </a:xfrm>
          <a:prstGeom prst="rect">
            <a:avLst/>
          </a:prstGeom>
        </p:spPr>
      </p:pic>
      <p:sp>
        <p:nvSpPr>
          <p:cNvPr id="5" name="Espace réservé du numéro de diapositive 4">
            <a:extLst>
              <a:ext uri="{FF2B5EF4-FFF2-40B4-BE49-F238E27FC236}">
                <a16:creationId xmlns:a16="http://schemas.microsoft.com/office/drawing/2014/main" id="{2782B555-5159-4E67-A965-29082D2822C8}"/>
              </a:ext>
            </a:extLst>
          </p:cNvPr>
          <p:cNvSpPr>
            <a:spLocks noGrp="1"/>
          </p:cNvSpPr>
          <p:nvPr>
            <p:ph type="sldNum" sz="quarter" idx="12"/>
          </p:nvPr>
        </p:nvSpPr>
        <p:spPr/>
        <p:txBody>
          <a:bodyPr/>
          <a:lstStyle/>
          <a:p>
            <a:fld id="{09C236E5-1115-4C36-9592-683278B36E51}" type="slidenum">
              <a:rPr lang="fr-FR" smtClean="0"/>
              <a:t>8</a:t>
            </a:fld>
            <a:endParaRPr lang="fr-FR"/>
          </a:p>
        </p:txBody>
      </p:sp>
    </p:spTree>
    <p:extLst>
      <p:ext uri="{BB962C8B-B14F-4D97-AF65-F5344CB8AC3E}">
        <p14:creationId xmlns:p14="http://schemas.microsoft.com/office/powerpoint/2010/main" val="1073977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832FD2-B05E-4650-A480-270D325FBBA6}"/>
              </a:ext>
            </a:extLst>
          </p:cNvPr>
          <p:cNvSpPr>
            <a:spLocks noGrp="1"/>
          </p:cNvSpPr>
          <p:nvPr>
            <p:ph type="title"/>
          </p:nvPr>
        </p:nvSpPr>
        <p:spPr/>
        <p:txBody>
          <a:bodyPr/>
          <a:lstStyle/>
          <a:p>
            <a:r>
              <a:rPr lang="fr-FR" dirty="0"/>
              <a:t>KTU Topics</a:t>
            </a:r>
          </a:p>
        </p:txBody>
      </p:sp>
      <p:sp>
        <p:nvSpPr>
          <p:cNvPr id="3" name="Espace réservé du contenu 2">
            <a:extLst>
              <a:ext uri="{FF2B5EF4-FFF2-40B4-BE49-F238E27FC236}">
                <a16:creationId xmlns:a16="http://schemas.microsoft.com/office/drawing/2014/main" id="{622A25FC-973E-429D-A7E0-72B984A5EB05}"/>
              </a:ext>
            </a:extLst>
          </p:cNvPr>
          <p:cNvSpPr>
            <a:spLocks noGrp="1"/>
          </p:cNvSpPr>
          <p:nvPr>
            <p:ph sz="half" idx="1"/>
          </p:nvPr>
        </p:nvSpPr>
        <p:spPr/>
        <p:txBody>
          <a:bodyPr/>
          <a:lstStyle/>
          <a:p>
            <a:r>
              <a:rPr lang="fr-FR" dirty="0"/>
              <a:t>Model </a:t>
            </a:r>
            <a:r>
              <a:rPr lang="fr-FR" dirty="0" err="1"/>
              <a:t>Based</a:t>
            </a:r>
            <a:r>
              <a:rPr lang="fr-FR" dirty="0"/>
              <a:t> </a:t>
            </a:r>
            <a:r>
              <a:rPr lang="fr-FR" dirty="0" err="1"/>
              <a:t>Testing</a:t>
            </a:r>
            <a:endParaRPr lang="fr-FR" dirty="0"/>
          </a:p>
          <a:p>
            <a:r>
              <a:rPr lang="fr-FR" dirty="0"/>
              <a:t>GUI </a:t>
            </a:r>
            <a:r>
              <a:rPr lang="fr-FR" dirty="0" err="1"/>
              <a:t>Defect</a:t>
            </a:r>
            <a:r>
              <a:rPr lang="fr-FR" dirty="0"/>
              <a:t> </a:t>
            </a:r>
            <a:r>
              <a:rPr lang="fr-FR" dirty="0" err="1"/>
              <a:t>Search</a:t>
            </a:r>
            <a:endParaRPr lang="fr-FR" dirty="0"/>
          </a:p>
          <a:p>
            <a:endParaRPr lang="fr-FR" dirty="0"/>
          </a:p>
          <a:p>
            <a:r>
              <a:rPr lang="fr-FR" dirty="0"/>
              <a:t>Hardware </a:t>
            </a:r>
            <a:r>
              <a:rPr lang="fr-FR" dirty="0" err="1"/>
              <a:t>testing</a:t>
            </a:r>
            <a:endParaRPr lang="fr-FR" dirty="0"/>
          </a:p>
          <a:p>
            <a:pPr lvl="1"/>
            <a:r>
              <a:rPr lang="fr-FR" dirty="0"/>
              <a:t>FPGA, VHDL, ….</a:t>
            </a:r>
          </a:p>
        </p:txBody>
      </p:sp>
      <p:pic>
        <p:nvPicPr>
          <p:cNvPr id="6" name="Espace réservé du contenu 5">
            <a:extLst>
              <a:ext uri="{FF2B5EF4-FFF2-40B4-BE49-F238E27FC236}">
                <a16:creationId xmlns:a16="http://schemas.microsoft.com/office/drawing/2014/main" id="{2A433C8F-8DDF-4B3A-B435-537691164C97}"/>
              </a:ext>
            </a:extLst>
          </p:cNvPr>
          <p:cNvPicPr>
            <a:picLocks noGrp="1" noChangeAspect="1"/>
          </p:cNvPicPr>
          <p:nvPr>
            <p:ph sz="half" idx="2"/>
          </p:nvPr>
        </p:nvPicPr>
        <p:blipFill>
          <a:blip r:embed="rId2"/>
          <a:stretch>
            <a:fillRect/>
          </a:stretch>
        </p:blipFill>
        <p:spPr>
          <a:xfrm>
            <a:off x="4657935" y="573505"/>
            <a:ext cx="4269755" cy="5568305"/>
          </a:xfrm>
          <a:prstGeom prst="rect">
            <a:avLst/>
          </a:prstGeom>
        </p:spPr>
      </p:pic>
      <p:sp>
        <p:nvSpPr>
          <p:cNvPr id="5" name="Espace réservé du numéro de diapositive 4">
            <a:extLst>
              <a:ext uri="{FF2B5EF4-FFF2-40B4-BE49-F238E27FC236}">
                <a16:creationId xmlns:a16="http://schemas.microsoft.com/office/drawing/2014/main" id="{3DC008F1-C70C-497C-8969-32142192A4CB}"/>
              </a:ext>
            </a:extLst>
          </p:cNvPr>
          <p:cNvSpPr>
            <a:spLocks noGrp="1"/>
          </p:cNvSpPr>
          <p:nvPr>
            <p:ph type="sldNum" sz="quarter" idx="12"/>
          </p:nvPr>
        </p:nvSpPr>
        <p:spPr/>
        <p:txBody>
          <a:bodyPr/>
          <a:lstStyle/>
          <a:p>
            <a:fld id="{09C236E5-1115-4C36-9592-683278B36E51}" type="slidenum">
              <a:rPr lang="fr-FR" smtClean="0"/>
              <a:t>9</a:t>
            </a:fld>
            <a:endParaRPr lang="fr-FR"/>
          </a:p>
        </p:txBody>
      </p:sp>
      <p:pic>
        <p:nvPicPr>
          <p:cNvPr id="7" name="Picture 3">
            <a:extLst>
              <a:ext uri="{FF2B5EF4-FFF2-40B4-BE49-F238E27FC236}">
                <a16:creationId xmlns:a16="http://schemas.microsoft.com/office/drawing/2014/main" id="{BC69270F-348F-44CE-BE13-8A51C1F091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33952" y="3457074"/>
            <a:ext cx="4683401" cy="2634413"/>
          </a:xfrm>
          <a:prstGeom prst="rect">
            <a:avLst/>
          </a:prstGeom>
        </p:spPr>
      </p:pic>
    </p:spTree>
    <p:extLst>
      <p:ext uri="{BB962C8B-B14F-4D97-AF65-F5344CB8AC3E}">
        <p14:creationId xmlns:p14="http://schemas.microsoft.com/office/powerpoint/2010/main" val="128795579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TM02892315[[fn=Volute]]</Template>
  <TotalTime>7394</TotalTime>
  <Words>1240</Words>
  <Application>Microsoft Office PowerPoint</Application>
  <PresentationFormat>Affichage à l'écran (4:3)</PresentationFormat>
  <Paragraphs>456</Paragraphs>
  <Slides>29</Slides>
  <Notes>2</Notes>
  <HiddenSlides>0</HiddenSlides>
  <MMClips>1</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29</vt:i4>
      </vt:variant>
    </vt:vector>
  </HeadingPairs>
  <TitlesOfParts>
    <vt:vector size="35" baseType="lpstr">
      <vt:lpstr>Arial</vt:lpstr>
      <vt:lpstr>Calibri</vt:lpstr>
      <vt:lpstr>Calibri Light</vt:lpstr>
      <vt:lpstr>Wingdings 2</vt:lpstr>
      <vt:lpstr>HDOfficeLightV0</vt:lpstr>
      <vt:lpstr>Rétrospective</vt:lpstr>
      <vt:lpstr>R&amp;D Testing</vt:lpstr>
      <vt:lpstr>Research</vt:lpstr>
      <vt:lpstr>Research topics/what we do</vt:lpstr>
      <vt:lpstr>Pop topics</vt:lpstr>
      <vt:lpstr>And how we do it</vt:lpstr>
      <vt:lpstr>When I can get it?</vt:lpstr>
      <vt:lpstr>Research Trends</vt:lpstr>
      <vt:lpstr>Software Defect Prediction: Research Trends, Datasets, Methods and Frameworks</vt:lpstr>
      <vt:lpstr>KTU Topics</vt:lpstr>
      <vt:lpstr>Model Based Testing</vt:lpstr>
      <vt:lpstr>GUI Testing</vt:lpstr>
      <vt:lpstr>Mobile app “features” - problems</vt:lpstr>
      <vt:lpstr>User interface defects</vt:lpstr>
      <vt:lpstr>Experiment</vt:lpstr>
      <vt:lpstr>Defects</vt:lpstr>
      <vt:lpstr>Defects…</vt:lpstr>
      <vt:lpstr>Defects</vt:lpstr>
      <vt:lpstr>The proposed method</vt:lpstr>
      <vt:lpstr>Detected Defects Summary</vt:lpstr>
      <vt:lpstr>Classification of the user-interface text defects</vt:lpstr>
      <vt:lpstr>Classification of the user-interface text defects</vt:lpstr>
      <vt:lpstr>Detection of the defects </vt:lpstr>
      <vt:lpstr>Detection rules</vt:lpstr>
      <vt:lpstr>Testing example</vt:lpstr>
      <vt:lpstr>Testing results</vt:lpstr>
      <vt:lpstr>Some experiments – benchmarks (~80 apps)</vt:lpstr>
      <vt:lpstr>Some findings</vt:lpstr>
      <vt:lpstr>“Conclusions”  and further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Semantics and Layout Defects Detection in Android Apps Using Dynamic Execution and Screenshot Analysis</dc:title>
  <dc:creator>Utilisateur Windows</dc:creator>
  <cp:lastModifiedBy>Šarūnas Packevičius</cp:lastModifiedBy>
  <cp:revision>82</cp:revision>
  <dcterms:created xsi:type="dcterms:W3CDTF">2018-09-30T22:34:11Z</dcterms:created>
  <dcterms:modified xsi:type="dcterms:W3CDTF">2024-10-07T21:46:33Z</dcterms:modified>
</cp:coreProperties>
</file>